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59" r:id="rId4"/>
    <p:sldId id="273" r:id="rId5"/>
    <p:sldId id="274" r:id="rId6"/>
    <p:sldId id="275" r:id="rId7"/>
    <p:sldId id="260" r:id="rId8"/>
    <p:sldId id="278" r:id="rId9"/>
    <p:sldId id="276" r:id="rId10"/>
    <p:sldId id="279" r:id="rId11"/>
    <p:sldId id="277" r:id="rId12"/>
    <p:sldId id="25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002"/>
    <a:srgbClr val="CEEAB0"/>
    <a:srgbClr val="0047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BF7B36-5480-4C16-87EF-0ADF61114145}" type="datetimeFigureOut">
              <a:rPr lang="ru-RU" smtClean="0"/>
              <a:pPr/>
              <a:t>09.11.2016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A9D77-CAAB-43E9-A998-694CC30F1BDF}" type="slidenum">
              <a:rPr lang="ru-RU" smtClean="0"/>
              <a:pPr/>
              <a:t>‹#›</a:t>
            </a:fld>
            <a:endParaRPr lang="ru-RU"/>
          </a:p>
        </p:txBody>
      </p:sp>
    </p:spTree>
    <p:extLst>
      <p:ext uri="{BB962C8B-B14F-4D97-AF65-F5344CB8AC3E}">
        <p14:creationId xmlns:p14="http://schemas.microsoft.com/office/powerpoint/2010/main" val="1183558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74FA9D77-CAAB-43E9-A998-694CC30F1BDF}" type="slidenum">
              <a:rPr lang="ru-RU" smtClean="0"/>
              <a:pPr/>
              <a:t>1</a:t>
            </a:fld>
            <a:endParaRPr lang="ru-RU"/>
          </a:p>
        </p:txBody>
      </p:sp>
    </p:spTree>
    <p:extLst>
      <p:ext uri="{BB962C8B-B14F-4D97-AF65-F5344CB8AC3E}">
        <p14:creationId xmlns:p14="http://schemas.microsoft.com/office/powerpoint/2010/main" val="4035334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7"/>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5EB9D91-A048-45C5-B5AC-EEF6552D93A7}" type="datetime1">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6E183CE-DE48-436E-B19E-2CBDEA741AC9}" type="datetime1">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0"/>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867081-3BCB-4779-94E6-5943261FE1BE}" type="datetime1">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1E73CF1-CF3A-4BA3-A81B-57DD2570C66B}" type="datetime1">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2"/>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718D004-2034-4EB9-8373-6CFAA1DF7908}" type="datetime1">
              <a:rPr lang="ru-RU" smtClean="0"/>
              <a:pPr/>
              <a:t>09.11.2016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688C184-916C-4CB6-A625-04E7D09B2226}" type="datetime1">
              <a:rPr lang="ru-RU" smtClean="0"/>
              <a:pPr/>
              <a:t>09.11.2016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72A5AE0-18A6-4531-9D29-B892F4305C01}" type="datetime1">
              <a:rPr lang="ru-RU" smtClean="0"/>
              <a:pPr/>
              <a:t>09.11.2016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D027674-2BF9-4292-AD70-7535D013730F}" type="datetime1">
              <a:rPr lang="ru-RU" smtClean="0"/>
              <a:pPr/>
              <a:t>09.11.2016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4870ED-66F5-49FC-9987-E4AFA812E32A}" type="datetime1">
              <a:rPr lang="ru-RU" smtClean="0"/>
              <a:pPr/>
              <a:t>09.11.2016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2C54631-513A-4616-9E19-19C23D52CB4F}" type="datetime1">
              <a:rPr lang="ru-RU" smtClean="0"/>
              <a:pPr/>
              <a:t>09.11.2016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9FE9D2-E1CD-446B-87D3-EA45B0956DFD}" type="datetime1">
              <a:rPr lang="ru-RU" smtClean="0"/>
              <a:pPr/>
              <a:t>09.11.2016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514C9D9-94FF-427C-B5C5-11104363864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961FA-E325-4A6B-AC4F-5582923204E6}" type="datetime1">
              <a:rPr lang="ru-RU" smtClean="0"/>
              <a:pPr/>
              <a:t>09.11.2016</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4C9D9-94FF-427C-B5C5-11104363864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132858"/>
            <a:ext cx="9144000" cy="1838379"/>
          </a:xfrm>
          <a:prstGeom prst="rect">
            <a:avLst/>
          </a:prstGeom>
        </p:spPr>
      </p:pic>
      <p:sp>
        <p:nvSpPr>
          <p:cNvPr id="6" name="TextBox 5"/>
          <p:cNvSpPr txBox="1"/>
          <p:nvPr/>
        </p:nvSpPr>
        <p:spPr>
          <a:xfrm>
            <a:off x="2555776" y="2287968"/>
            <a:ext cx="6588224" cy="3046988"/>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r>
              <a:rPr lang="ru-RU" sz="48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a:t>
            </a:r>
            <a:r>
              <a:rPr lang="ru-RU"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 ЄДИНОГО ВІКНА</a:t>
            </a:r>
            <a:endParaRPr lang="ru-RU"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endParaRPr>
          </a:p>
        </p:txBody>
      </p:sp>
      <p:sp>
        <p:nvSpPr>
          <p:cNvPr id="8" name="Прямоугольник 7"/>
          <p:cNvSpPr/>
          <p:nvPr/>
        </p:nvSpPr>
        <p:spPr>
          <a:xfrm>
            <a:off x="0" y="770707"/>
            <a:ext cx="6588224" cy="369332"/>
          </a:xfrm>
          <a:prstGeom prst="rect">
            <a:avLst/>
          </a:prstGeom>
        </p:spPr>
        <p:txBody>
          <a:bodyPr wrap="square">
            <a:spAutoFit/>
          </a:bodyPr>
          <a:lstStyle/>
          <a:p>
            <a:pPr algn="ctr"/>
            <a:r>
              <a:rPr lang="uk-UA" dirty="0" smtClean="0">
                <a:solidFill>
                  <a:srgbClr val="FF0000"/>
                </a:solidFill>
                <a:latin typeface="Century Gothic" pitchFamily="34" charset="0"/>
              </a:rPr>
              <a:t>ДП </a:t>
            </a:r>
            <a:r>
              <a:rPr lang="uk-UA" dirty="0">
                <a:solidFill>
                  <a:srgbClr val="FF0000"/>
                </a:solidFill>
                <a:latin typeface="Century Gothic" pitchFamily="34" charset="0"/>
              </a:rPr>
              <a:t>«</a:t>
            </a:r>
            <a:r>
              <a:rPr lang="uk-UA" dirty="0" smtClean="0">
                <a:solidFill>
                  <a:srgbClr val="FF0000"/>
                </a:solidFill>
                <a:latin typeface="Century Gothic" pitchFamily="34" charset="0"/>
              </a:rPr>
              <a:t>АДМІНІСТРАЦІЯ МОРСЬКИХ ПОРТІВ УКРАЇНИ»</a:t>
            </a:r>
            <a:endParaRPr lang="ru-RU" dirty="0">
              <a:solidFill>
                <a:srgbClr val="FF0000"/>
              </a:solidFill>
              <a:latin typeface="Century Gothic" pitchFamily="34" charset="0"/>
            </a:endParaRPr>
          </a:p>
        </p:txBody>
      </p:sp>
      <p:sp>
        <p:nvSpPr>
          <p:cNvPr id="9" name="Прямоугольник 8"/>
          <p:cNvSpPr/>
          <p:nvPr/>
        </p:nvSpPr>
        <p:spPr>
          <a:xfrm>
            <a:off x="2005264" y="140800"/>
            <a:ext cx="3816424" cy="646331"/>
          </a:xfrm>
          <a:prstGeom prst="rect">
            <a:avLst/>
          </a:prstGeom>
        </p:spPr>
        <p:txBody>
          <a:bodyPr wrap="square">
            <a:spAutoFit/>
          </a:bodyPr>
          <a:lstStyle/>
          <a:p>
            <a:pPr algn="ctr"/>
            <a:r>
              <a:rPr lang="ru-RU" dirty="0" err="1" smtClean="0">
                <a:solidFill>
                  <a:srgbClr val="0070C0"/>
                </a:solidFill>
                <a:latin typeface="Century Gothic" pitchFamily="34" charset="0"/>
              </a:rPr>
              <a:t>Укра</a:t>
            </a:r>
            <a:r>
              <a:rPr lang="uk-UA" dirty="0" smtClean="0">
                <a:solidFill>
                  <a:srgbClr val="0070C0"/>
                </a:solidFill>
                <a:latin typeface="Century Gothic" pitchFamily="34" charset="0"/>
              </a:rPr>
              <a:t>ї</a:t>
            </a:r>
            <a:r>
              <a:rPr lang="ru-RU" dirty="0" smtClean="0">
                <a:solidFill>
                  <a:srgbClr val="0070C0"/>
                </a:solidFill>
                <a:latin typeface="Century Gothic" pitchFamily="34" charset="0"/>
              </a:rPr>
              <a:t>на</a:t>
            </a:r>
            <a:endParaRPr lang="ru-RU" dirty="0" smtClean="0">
              <a:solidFill>
                <a:srgbClr val="0070C0"/>
              </a:solidFill>
              <a:latin typeface="Century Gothic" pitchFamily="34" charset="0"/>
            </a:endParaRPr>
          </a:p>
          <a:p>
            <a:pPr algn="ctr"/>
            <a:r>
              <a:rPr lang="ru-RU" dirty="0" err="1" smtClean="0">
                <a:solidFill>
                  <a:srgbClr val="0070C0"/>
                </a:solidFill>
                <a:latin typeface="Century Gothic" pitchFamily="34" charset="0"/>
              </a:rPr>
              <a:t>Міністерство</a:t>
            </a:r>
            <a:r>
              <a:rPr lang="ru-RU" dirty="0" smtClean="0">
                <a:solidFill>
                  <a:srgbClr val="0070C0"/>
                </a:solidFill>
                <a:latin typeface="Century Gothic" pitchFamily="34" charset="0"/>
              </a:rPr>
              <a:t> </a:t>
            </a:r>
            <a:r>
              <a:rPr lang="ru-RU" dirty="0" err="1" smtClean="0">
                <a:solidFill>
                  <a:srgbClr val="0070C0"/>
                </a:solidFill>
                <a:latin typeface="Century Gothic" pitchFamily="34" charset="0"/>
              </a:rPr>
              <a:t>інфраструктури</a:t>
            </a:r>
            <a:endParaRPr lang="ru-RU" dirty="0">
              <a:solidFill>
                <a:srgbClr val="0070C0"/>
              </a:solidFill>
              <a:latin typeface="Century Gothic" pitchFamily="34" charset="0"/>
            </a:endParaRPr>
          </a:p>
        </p:txBody>
      </p:sp>
      <p:sp>
        <p:nvSpPr>
          <p:cNvPr id="11" name="Прямоугольник 10"/>
          <p:cNvSpPr/>
          <p:nvPr/>
        </p:nvSpPr>
        <p:spPr>
          <a:xfrm>
            <a:off x="0" y="6143644"/>
            <a:ext cx="9144000" cy="738664"/>
          </a:xfrm>
          <a:prstGeom prst="rect">
            <a:avLst/>
          </a:prstGeom>
        </p:spPr>
        <p:txBody>
          <a:bodyPr wrap="square">
            <a:spAutoFit/>
          </a:bodyPr>
          <a:lstStyle/>
          <a:p>
            <a:r>
              <a:rPr lang="ru-RU" sz="1400" dirty="0" err="1">
                <a:solidFill>
                  <a:srgbClr val="0070C0"/>
                </a:solidFill>
                <a:latin typeface="Century Gothic" pitchFamily="34" charset="0"/>
              </a:rPr>
              <a:t>Якименков</a:t>
            </a:r>
            <a:r>
              <a:rPr lang="ru-RU" sz="1400" dirty="0">
                <a:solidFill>
                  <a:srgbClr val="0070C0"/>
                </a:solidFill>
                <a:latin typeface="Century Gothic" pitchFamily="34" charset="0"/>
              </a:rPr>
              <a:t> Д.О. </a:t>
            </a:r>
          </a:p>
          <a:p>
            <a:r>
              <a:rPr lang="uk-UA" sz="1400" dirty="0">
                <a:solidFill>
                  <a:srgbClr val="0070C0"/>
                </a:solidFill>
                <a:latin typeface="Century Gothic" pitchFamily="34" charset="0"/>
              </a:rPr>
              <a:t>Начальник Служби </a:t>
            </a:r>
            <a:r>
              <a:rPr lang="uk-UA" sz="1400" dirty="0" smtClean="0">
                <a:solidFill>
                  <a:srgbClr val="0070C0"/>
                </a:solidFill>
                <a:latin typeface="Century Gothic" pitchFamily="34" charset="0"/>
              </a:rPr>
              <a:t>ІТ ДП”АМПУ</a:t>
            </a:r>
            <a:r>
              <a:rPr lang="uk-UA" sz="1400" dirty="0">
                <a:solidFill>
                  <a:srgbClr val="0070C0"/>
                </a:solidFill>
                <a:latin typeface="Century Gothic" pitchFamily="34" charset="0"/>
              </a:rPr>
              <a:t>”</a:t>
            </a:r>
          </a:p>
          <a:p>
            <a:r>
              <a:rPr lang="en-US" sz="1400" dirty="0">
                <a:solidFill>
                  <a:srgbClr val="0070C0"/>
                </a:solidFill>
                <a:latin typeface="Century Gothic" pitchFamily="34" charset="0"/>
              </a:rPr>
              <a:t>dmitry.iakymenkov@uspa.gov.ua</a:t>
            </a:r>
            <a:endParaRPr lang="ru-RU" sz="1400" dirty="0">
              <a:solidFill>
                <a:srgbClr val="0070C0"/>
              </a:solidFill>
              <a:latin typeface="Century Gothic" pitchFamily="34" charset="0"/>
            </a:endParaRPr>
          </a:p>
        </p:txBody>
      </p:sp>
      <p:sp>
        <p:nvSpPr>
          <p:cNvPr id="2" name="TextBox 1"/>
          <p:cNvSpPr txBox="1"/>
          <p:nvPr/>
        </p:nvSpPr>
        <p:spPr>
          <a:xfrm>
            <a:off x="6156176" y="0"/>
            <a:ext cx="2987824" cy="954107"/>
          </a:xfrm>
          <a:prstGeom prst="rect">
            <a:avLst/>
          </a:prstGeom>
          <a:noFill/>
        </p:spPr>
        <p:txBody>
          <a:bodyPr wrap="square" rtlCol="0">
            <a:spAutoFit/>
          </a:bodyPr>
          <a:lstStyle/>
          <a:p>
            <a:r>
              <a:rPr lang="uk-UA" sz="1400" dirty="0" smtClean="0"/>
              <a:t>Додаток № 2</a:t>
            </a:r>
          </a:p>
          <a:p>
            <a:r>
              <a:rPr lang="uk-UA" sz="1400" dirty="0"/>
              <a:t>д</a:t>
            </a:r>
            <a:r>
              <a:rPr lang="uk-UA" sz="1400" dirty="0" smtClean="0"/>
              <a:t>о протоколу засідання </a:t>
            </a:r>
          </a:p>
          <a:p>
            <a:r>
              <a:rPr lang="uk-UA" sz="1400" smtClean="0"/>
              <a:t>Міжвідомчої </a:t>
            </a:r>
            <a:r>
              <a:rPr lang="uk-UA" sz="1400" dirty="0" smtClean="0"/>
              <a:t>робочої </a:t>
            </a:r>
            <a:r>
              <a:rPr lang="uk-UA" sz="1400" smtClean="0"/>
              <a:t>групи </a:t>
            </a:r>
          </a:p>
          <a:p>
            <a:r>
              <a:rPr lang="uk-UA" sz="1400" smtClean="0"/>
              <a:t>№ </a:t>
            </a:r>
            <a:r>
              <a:rPr lang="uk-UA" sz="1400" dirty="0" smtClean="0"/>
              <a:t>23 від 19.10.2016</a:t>
            </a:r>
            <a:endParaRPr lang="uk-UA"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Взаємодія з іншими </a:t>
            </a:r>
            <a:br>
              <a:rPr lang="uk-UA" sz="3200" b="1" dirty="0" smtClean="0">
                <a:solidFill>
                  <a:srgbClr val="00478E"/>
                </a:solidFill>
                <a:latin typeface="Century Gothic" pitchFamily="34" charset="0"/>
              </a:rPr>
            </a:br>
            <a:r>
              <a:rPr lang="uk-UA" sz="3200" b="1" dirty="0" smtClean="0">
                <a:solidFill>
                  <a:srgbClr val="00478E"/>
                </a:solidFill>
                <a:latin typeface="Century Gothic" pitchFamily="34" charset="0"/>
              </a:rPr>
              <a:t>інформаційними системами</a:t>
            </a:r>
            <a:endParaRPr lang="uk-UA" sz="3200" b="1"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10</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
        <p:nvSpPr>
          <p:cNvPr id="12" name="Овал 11"/>
          <p:cNvSpPr/>
          <p:nvPr/>
        </p:nvSpPr>
        <p:spPr>
          <a:xfrm>
            <a:off x="3266136" y="3867952"/>
            <a:ext cx="86409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t>ІСПС</a:t>
            </a:r>
            <a:endParaRPr lang="ru-RU" sz="1400" dirty="0"/>
          </a:p>
        </p:txBody>
      </p:sp>
      <p:sp>
        <p:nvSpPr>
          <p:cNvPr id="13" name="Овал 12"/>
          <p:cNvSpPr/>
          <p:nvPr/>
        </p:nvSpPr>
        <p:spPr>
          <a:xfrm>
            <a:off x="2978104" y="3590489"/>
            <a:ext cx="288032" cy="288032"/>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14" name="Овал 13"/>
          <p:cNvSpPr/>
          <p:nvPr/>
        </p:nvSpPr>
        <p:spPr>
          <a:xfrm>
            <a:off x="2780538" y="408584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2979219" y="4654063"/>
            <a:ext cx="288032" cy="28803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6" name="Овал 15"/>
          <p:cNvSpPr/>
          <p:nvPr/>
        </p:nvSpPr>
        <p:spPr>
          <a:xfrm>
            <a:off x="3554168" y="4854416"/>
            <a:ext cx="288032" cy="288032"/>
          </a:xfrm>
          <a:prstGeom prst="ellipse">
            <a:avLst/>
          </a:prstGeom>
          <a:solidFill>
            <a:srgbClr val="CEEAB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4150922" y="4654254"/>
            <a:ext cx="288032" cy="28803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8" name="Овал 17"/>
          <p:cNvSpPr/>
          <p:nvPr/>
        </p:nvSpPr>
        <p:spPr>
          <a:xfrm>
            <a:off x="4327798" y="4082562"/>
            <a:ext cx="288032" cy="288032"/>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ru-RU"/>
          </a:p>
        </p:txBody>
      </p:sp>
      <p:sp>
        <p:nvSpPr>
          <p:cNvPr id="19" name="Овал 18"/>
          <p:cNvSpPr/>
          <p:nvPr/>
        </p:nvSpPr>
        <p:spPr>
          <a:xfrm>
            <a:off x="4150922" y="3592032"/>
            <a:ext cx="288032" cy="2880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0" name="Овал 19"/>
          <p:cNvSpPr/>
          <p:nvPr/>
        </p:nvSpPr>
        <p:spPr>
          <a:xfrm>
            <a:off x="3563295" y="3362278"/>
            <a:ext cx="288032" cy="288032"/>
          </a:xfrm>
          <a:prstGeom prst="ellipse">
            <a:avLst/>
          </a:prstGeom>
          <a:solidFill>
            <a:schemeClr val="bg2">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Овал 20"/>
          <p:cNvSpPr/>
          <p:nvPr/>
        </p:nvSpPr>
        <p:spPr>
          <a:xfrm>
            <a:off x="6300192" y="5118717"/>
            <a:ext cx="864096" cy="864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sz="1400" dirty="0"/>
              <a:t>І</a:t>
            </a:r>
            <a:r>
              <a:rPr lang="ru-RU" sz="1400" dirty="0" smtClean="0"/>
              <a:t>С УЗ</a:t>
            </a:r>
            <a:endParaRPr lang="ru-RU" sz="1400" dirty="0"/>
          </a:p>
        </p:txBody>
      </p:sp>
      <p:sp>
        <p:nvSpPr>
          <p:cNvPr id="22" name="Овал 21"/>
          <p:cNvSpPr/>
          <p:nvPr/>
        </p:nvSpPr>
        <p:spPr>
          <a:xfrm>
            <a:off x="6578504" y="4654063"/>
            <a:ext cx="288032" cy="28803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23" name="Овал 22"/>
          <p:cNvSpPr/>
          <p:nvPr/>
        </p:nvSpPr>
        <p:spPr>
          <a:xfrm>
            <a:off x="7082560" y="4854416"/>
            <a:ext cx="288032" cy="28803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24" name="Овал 23"/>
          <p:cNvSpPr/>
          <p:nvPr/>
        </p:nvSpPr>
        <p:spPr>
          <a:xfrm>
            <a:off x="7298584" y="5302736"/>
            <a:ext cx="288032" cy="28803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25" name="Овал 24"/>
          <p:cNvSpPr/>
          <p:nvPr/>
        </p:nvSpPr>
        <p:spPr>
          <a:xfrm>
            <a:off x="6052321" y="3078907"/>
            <a:ext cx="927299" cy="86409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uk-UA" sz="1200" dirty="0" smtClean="0"/>
              <a:t>Митне </a:t>
            </a:r>
          </a:p>
          <a:p>
            <a:pPr algn="ctr"/>
            <a:r>
              <a:rPr lang="uk-UA" sz="1200" dirty="0" smtClean="0"/>
              <a:t>ЄВ</a:t>
            </a:r>
            <a:endParaRPr lang="ru-RU" sz="1200" dirty="0"/>
          </a:p>
        </p:txBody>
      </p:sp>
      <p:sp>
        <p:nvSpPr>
          <p:cNvPr id="26" name="Овал 25"/>
          <p:cNvSpPr/>
          <p:nvPr/>
        </p:nvSpPr>
        <p:spPr>
          <a:xfrm>
            <a:off x="6330634" y="2614253"/>
            <a:ext cx="288032" cy="2880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7" name="Овал 26"/>
          <p:cNvSpPr/>
          <p:nvPr/>
        </p:nvSpPr>
        <p:spPr>
          <a:xfrm>
            <a:off x="6834690" y="2814606"/>
            <a:ext cx="288032" cy="2880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8" name="Овал 27"/>
          <p:cNvSpPr/>
          <p:nvPr/>
        </p:nvSpPr>
        <p:spPr>
          <a:xfrm>
            <a:off x="5629401" y="3218262"/>
            <a:ext cx="288032" cy="2880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9" name="Овал 28"/>
          <p:cNvSpPr/>
          <p:nvPr/>
        </p:nvSpPr>
        <p:spPr>
          <a:xfrm>
            <a:off x="5826578" y="2771503"/>
            <a:ext cx="288032" cy="28803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30" name="Овал 29"/>
          <p:cNvSpPr/>
          <p:nvPr/>
        </p:nvSpPr>
        <p:spPr>
          <a:xfrm>
            <a:off x="1378114" y="3212627"/>
            <a:ext cx="864096" cy="864096"/>
          </a:xfrm>
          <a:prstGeom prst="ellipse">
            <a:avLst/>
          </a:prstGeom>
          <a:solidFill>
            <a:srgbClr val="FFFF00"/>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2"/>
                </a:solidFill>
              </a:rPr>
              <a:t>УНМЄВ</a:t>
            </a:r>
            <a:endParaRPr lang="ru-RU" sz="1400" dirty="0">
              <a:solidFill>
                <a:schemeClr val="tx2"/>
              </a:solidFill>
            </a:endParaRPr>
          </a:p>
        </p:txBody>
      </p:sp>
      <p:sp>
        <p:nvSpPr>
          <p:cNvPr id="31" name="Овал 30"/>
          <p:cNvSpPr/>
          <p:nvPr/>
        </p:nvSpPr>
        <p:spPr>
          <a:xfrm>
            <a:off x="1056014" y="4325387"/>
            <a:ext cx="553938" cy="536697"/>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900" dirty="0" smtClean="0"/>
              <a:t>АІС</a:t>
            </a:r>
            <a:endParaRPr lang="ru-RU" sz="900" dirty="0"/>
          </a:p>
        </p:txBody>
      </p:sp>
      <p:sp>
        <p:nvSpPr>
          <p:cNvPr id="32" name="Овал 31"/>
          <p:cNvSpPr/>
          <p:nvPr/>
        </p:nvSpPr>
        <p:spPr>
          <a:xfrm>
            <a:off x="1835685" y="5028307"/>
            <a:ext cx="553938" cy="536697"/>
          </a:xfrm>
          <a:prstGeom prst="ellipse">
            <a:avLst/>
          </a:prstGeom>
          <a:solidFill>
            <a:srgbClr val="92D05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900" dirty="0" smtClean="0"/>
              <a:t>УР</a:t>
            </a:r>
            <a:endParaRPr lang="ru-RU" sz="900" dirty="0"/>
          </a:p>
        </p:txBody>
      </p:sp>
      <p:sp>
        <p:nvSpPr>
          <p:cNvPr id="33" name="Овал 32"/>
          <p:cNvSpPr/>
          <p:nvPr/>
        </p:nvSpPr>
        <p:spPr>
          <a:xfrm>
            <a:off x="835841" y="4776633"/>
            <a:ext cx="140900" cy="1409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Овал 33"/>
          <p:cNvSpPr/>
          <p:nvPr/>
        </p:nvSpPr>
        <p:spPr>
          <a:xfrm>
            <a:off x="976741" y="4988294"/>
            <a:ext cx="140900" cy="1409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Овал 34"/>
          <p:cNvSpPr/>
          <p:nvPr/>
        </p:nvSpPr>
        <p:spPr>
          <a:xfrm>
            <a:off x="1211877" y="5065438"/>
            <a:ext cx="140900" cy="1409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6" name="Группа 35"/>
          <p:cNvGrpSpPr/>
          <p:nvPr/>
        </p:nvGrpSpPr>
        <p:grpSpPr>
          <a:xfrm>
            <a:off x="920729" y="2087990"/>
            <a:ext cx="864096" cy="864096"/>
            <a:chOff x="282377" y="1761962"/>
            <a:chExt cx="864096" cy="864096"/>
          </a:xfrm>
        </p:grpSpPr>
        <p:sp>
          <p:nvSpPr>
            <p:cNvPr id="37" name="Овал 36"/>
            <p:cNvSpPr/>
            <p:nvPr/>
          </p:nvSpPr>
          <p:spPr>
            <a:xfrm>
              <a:off x="282377" y="1761962"/>
              <a:ext cx="864096" cy="864096"/>
            </a:xfrm>
            <a:prstGeom prst="ellipse">
              <a:avLst/>
            </a:prstGeom>
            <a:solidFill>
              <a:srgbClr val="0047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EC SSN</a:t>
              </a:r>
              <a:endParaRPr lang="ru-RU" sz="1400" dirty="0">
                <a:solidFill>
                  <a:schemeClr val="bg1"/>
                </a:solidFill>
              </a:endParaRPr>
            </a:p>
          </p:txBody>
        </p:sp>
        <p:sp>
          <p:nvSpPr>
            <p:cNvPr id="38" name="5-конечная звезда 37"/>
            <p:cNvSpPr/>
            <p:nvPr/>
          </p:nvSpPr>
          <p:spPr>
            <a:xfrm>
              <a:off x="669428" y="1832229"/>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5-конечная звезда 38"/>
            <p:cNvSpPr/>
            <p:nvPr/>
          </p:nvSpPr>
          <p:spPr>
            <a:xfrm>
              <a:off x="495299" y="1885617"/>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5-конечная звезда 39"/>
            <p:cNvSpPr/>
            <p:nvPr/>
          </p:nvSpPr>
          <p:spPr>
            <a:xfrm>
              <a:off x="365268" y="2016495"/>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5-конечная звезда 40"/>
            <p:cNvSpPr/>
            <p:nvPr/>
          </p:nvSpPr>
          <p:spPr>
            <a:xfrm>
              <a:off x="338504" y="2209176"/>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5-конечная звезда 41"/>
            <p:cNvSpPr/>
            <p:nvPr/>
          </p:nvSpPr>
          <p:spPr>
            <a:xfrm>
              <a:off x="392536" y="2367598"/>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5-конечная звезда 42"/>
            <p:cNvSpPr/>
            <p:nvPr/>
          </p:nvSpPr>
          <p:spPr>
            <a:xfrm>
              <a:off x="529954" y="2477037"/>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5-конечная звезда 43"/>
            <p:cNvSpPr/>
            <p:nvPr/>
          </p:nvSpPr>
          <p:spPr>
            <a:xfrm>
              <a:off x="696191" y="2503800"/>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5-конечная звезда 44"/>
            <p:cNvSpPr/>
            <p:nvPr/>
          </p:nvSpPr>
          <p:spPr>
            <a:xfrm>
              <a:off x="862428" y="2445475"/>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5-конечная звезда 45"/>
            <p:cNvSpPr/>
            <p:nvPr/>
          </p:nvSpPr>
          <p:spPr>
            <a:xfrm>
              <a:off x="954793" y="2321155"/>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5-конечная звезда 46"/>
            <p:cNvSpPr/>
            <p:nvPr/>
          </p:nvSpPr>
          <p:spPr>
            <a:xfrm>
              <a:off x="1053317" y="2183034"/>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5-конечная звезда 47"/>
            <p:cNvSpPr/>
            <p:nvPr/>
          </p:nvSpPr>
          <p:spPr>
            <a:xfrm>
              <a:off x="999790" y="2030239"/>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5-конечная звезда 48"/>
            <p:cNvSpPr/>
            <p:nvPr/>
          </p:nvSpPr>
          <p:spPr>
            <a:xfrm>
              <a:off x="868390" y="1885284"/>
              <a:ext cx="53527" cy="53527"/>
            </a:xfrm>
            <a:prstGeom prst="star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50" name="Овал 49"/>
          <p:cNvSpPr/>
          <p:nvPr/>
        </p:nvSpPr>
        <p:spPr>
          <a:xfrm>
            <a:off x="1691669" y="1895680"/>
            <a:ext cx="288032" cy="288032"/>
          </a:xfrm>
          <a:prstGeom prst="ellipse">
            <a:avLst/>
          </a:prstGeom>
          <a:solidFill>
            <a:srgbClr val="0070C0"/>
          </a:solidFill>
          <a:ln w="38100">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51" name="Овал 50"/>
          <p:cNvSpPr/>
          <p:nvPr/>
        </p:nvSpPr>
        <p:spPr>
          <a:xfrm>
            <a:off x="2004853" y="2252034"/>
            <a:ext cx="288032" cy="288032"/>
          </a:xfrm>
          <a:prstGeom prst="ellipse">
            <a:avLst/>
          </a:prstGeom>
          <a:solidFill>
            <a:srgbClr val="00B05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Овал 51"/>
          <p:cNvSpPr/>
          <p:nvPr/>
        </p:nvSpPr>
        <p:spPr>
          <a:xfrm>
            <a:off x="933801" y="1756649"/>
            <a:ext cx="288032" cy="288032"/>
          </a:xfrm>
          <a:prstGeom prst="ellipse">
            <a:avLst/>
          </a:prstGeom>
          <a:solidFill>
            <a:schemeClr val="bg1"/>
          </a:solidFill>
          <a:ln w="381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53" name="Овал 52"/>
          <p:cNvSpPr/>
          <p:nvPr/>
        </p:nvSpPr>
        <p:spPr>
          <a:xfrm rot="20363596">
            <a:off x="2277995" y="2619501"/>
            <a:ext cx="5328592" cy="2327206"/>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Овал 53"/>
          <p:cNvSpPr/>
          <p:nvPr/>
        </p:nvSpPr>
        <p:spPr>
          <a:xfrm rot="5400000">
            <a:off x="1179746" y="2285740"/>
            <a:ext cx="3266531" cy="4238056"/>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5" name="Овал 54"/>
          <p:cNvSpPr/>
          <p:nvPr/>
        </p:nvSpPr>
        <p:spPr>
          <a:xfrm rot="5400000">
            <a:off x="21709" y="1127704"/>
            <a:ext cx="5190328" cy="493513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Двойная стрелка влево/вправо 55"/>
          <p:cNvSpPr/>
          <p:nvPr/>
        </p:nvSpPr>
        <p:spPr>
          <a:xfrm rot="20160030">
            <a:off x="4722470" y="3407558"/>
            <a:ext cx="742986" cy="442916"/>
          </a:xfrm>
          <a:prstGeom prst="lef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CF</a:t>
            </a:r>
            <a:endParaRPr lang="ru-RU" dirty="0"/>
          </a:p>
        </p:txBody>
      </p:sp>
      <p:sp>
        <p:nvSpPr>
          <p:cNvPr id="57" name="Двойная стрелка влево/вправо 56"/>
          <p:cNvSpPr/>
          <p:nvPr/>
        </p:nvSpPr>
        <p:spPr>
          <a:xfrm rot="1449096">
            <a:off x="4910884" y="4696075"/>
            <a:ext cx="742986" cy="442916"/>
          </a:xfrm>
          <a:prstGeom prst="lef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CF</a:t>
            </a:r>
            <a:endParaRPr lang="ru-RU" dirty="0"/>
          </a:p>
        </p:txBody>
      </p:sp>
      <p:sp>
        <p:nvSpPr>
          <p:cNvPr id="58" name="Двойная стрелка влево/вправо 57"/>
          <p:cNvSpPr/>
          <p:nvPr/>
        </p:nvSpPr>
        <p:spPr>
          <a:xfrm rot="1449096">
            <a:off x="2134092" y="3623922"/>
            <a:ext cx="742986" cy="442916"/>
          </a:xfrm>
          <a:prstGeom prst="leftRightArrow">
            <a:avLst/>
          </a:prstGeom>
          <a:solidFill>
            <a:srgbClr val="FFFF0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rgbClr val="0070C0"/>
                </a:solidFill>
              </a:rPr>
              <a:t>F</a:t>
            </a:r>
            <a:endParaRPr lang="ru-RU" dirty="0">
              <a:solidFill>
                <a:srgbClr val="0070C0"/>
              </a:solidFill>
            </a:endParaRPr>
          </a:p>
        </p:txBody>
      </p:sp>
      <p:sp>
        <p:nvSpPr>
          <p:cNvPr id="59" name="Двойная стрелка влево/вправо 58"/>
          <p:cNvSpPr/>
          <p:nvPr/>
        </p:nvSpPr>
        <p:spPr>
          <a:xfrm rot="4728230">
            <a:off x="1707851" y="4343199"/>
            <a:ext cx="722752" cy="348162"/>
          </a:xfrm>
          <a:prstGeom prst="leftRightArrow">
            <a:avLst/>
          </a:prstGeom>
          <a:solidFill>
            <a:srgbClr val="FFFF0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solidFill>
                  <a:srgbClr val="0070C0"/>
                </a:solidFill>
              </a:rPr>
              <a:t>F</a:t>
            </a:r>
            <a:endParaRPr lang="ru-RU" sz="1600" dirty="0">
              <a:solidFill>
                <a:srgbClr val="0070C0"/>
              </a:solidFill>
            </a:endParaRPr>
          </a:p>
        </p:txBody>
      </p:sp>
      <p:sp>
        <p:nvSpPr>
          <p:cNvPr id="60" name="Двойная стрелка влево/вправо 59"/>
          <p:cNvSpPr/>
          <p:nvPr/>
        </p:nvSpPr>
        <p:spPr>
          <a:xfrm rot="17800743">
            <a:off x="1262457" y="4029450"/>
            <a:ext cx="451377" cy="298942"/>
          </a:xfrm>
          <a:prstGeom prst="leftRightArrow">
            <a:avLst/>
          </a:prstGeom>
          <a:solidFill>
            <a:srgbClr val="FFFF0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smtClean="0">
                <a:solidFill>
                  <a:srgbClr val="0070C0"/>
                </a:solidFill>
              </a:rPr>
              <a:t>F</a:t>
            </a:r>
            <a:endParaRPr lang="ru-RU" sz="1400" dirty="0">
              <a:solidFill>
                <a:srgbClr val="0070C0"/>
              </a:solidFill>
            </a:endParaRPr>
          </a:p>
        </p:txBody>
      </p:sp>
      <p:sp>
        <p:nvSpPr>
          <p:cNvPr id="61" name="Двойная стрелка влево/вправо 60"/>
          <p:cNvSpPr/>
          <p:nvPr/>
        </p:nvSpPr>
        <p:spPr>
          <a:xfrm rot="3797357">
            <a:off x="1311065" y="2981851"/>
            <a:ext cx="629236" cy="330205"/>
          </a:xfrm>
          <a:prstGeom prst="leftRightArrow">
            <a:avLst/>
          </a:prstGeom>
          <a:solidFill>
            <a:srgbClr val="00478E"/>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dirty="0" smtClean="0">
                <a:solidFill>
                  <a:schemeClr val="bg1"/>
                </a:solidFill>
              </a:rPr>
              <a:t>F</a:t>
            </a:r>
            <a:endParaRPr lang="ru-RU" sz="1400" dirty="0">
              <a:solidFill>
                <a:schemeClr val="bg1"/>
              </a:solidFill>
            </a:endParaRPr>
          </a:p>
        </p:txBody>
      </p:sp>
      <p:sp>
        <p:nvSpPr>
          <p:cNvPr id="62" name="Двойная стрелка влево/вправо 61"/>
          <p:cNvSpPr/>
          <p:nvPr/>
        </p:nvSpPr>
        <p:spPr>
          <a:xfrm rot="20938050">
            <a:off x="1660622" y="2345146"/>
            <a:ext cx="411536" cy="238391"/>
          </a:xfrm>
          <a:prstGeom prst="leftRightArrow">
            <a:avLst/>
          </a:prstGeom>
          <a:solidFill>
            <a:srgbClr val="00478E"/>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solidFill>
                  <a:schemeClr val="bg1"/>
                </a:solidFill>
              </a:rPr>
              <a:t>F</a:t>
            </a:r>
            <a:endParaRPr lang="ru-RU" sz="1100" dirty="0">
              <a:solidFill>
                <a:schemeClr val="bg1"/>
              </a:solidFill>
            </a:endParaRPr>
          </a:p>
        </p:txBody>
      </p:sp>
      <p:sp>
        <p:nvSpPr>
          <p:cNvPr id="63" name="Двойная стрелка влево/вправо 62"/>
          <p:cNvSpPr/>
          <p:nvPr/>
        </p:nvSpPr>
        <p:spPr>
          <a:xfrm rot="19548362">
            <a:off x="1506494" y="2012179"/>
            <a:ext cx="411536" cy="238391"/>
          </a:xfrm>
          <a:prstGeom prst="leftRightArrow">
            <a:avLst/>
          </a:prstGeom>
          <a:solidFill>
            <a:srgbClr val="00478E"/>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solidFill>
                  <a:schemeClr val="bg1"/>
                </a:solidFill>
              </a:rPr>
              <a:t>F</a:t>
            </a:r>
            <a:endParaRPr lang="ru-RU" sz="1100" dirty="0">
              <a:solidFill>
                <a:schemeClr val="bg1"/>
              </a:solidFill>
            </a:endParaRPr>
          </a:p>
        </p:txBody>
      </p:sp>
      <p:sp>
        <p:nvSpPr>
          <p:cNvPr id="64" name="Двойная стрелка влево/вправо 63"/>
          <p:cNvSpPr/>
          <p:nvPr/>
        </p:nvSpPr>
        <p:spPr>
          <a:xfrm rot="14456898">
            <a:off x="995159" y="1917847"/>
            <a:ext cx="314206" cy="238391"/>
          </a:xfrm>
          <a:prstGeom prst="leftRightArrow">
            <a:avLst/>
          </a:prstGeom>
          <a:solidFill>
            <a:srgbClr val="00478E"/>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solidFill>
                  <a:schemeClr val="bg1"/>
                </a:solidFill>
              </a:rPr>
              <a:t>F</a:t>
            </a:r>
            <a:endParaRPr lang="ru-RU" sz="1100" dirty="0">
              <a:solidFill>
                <a:schemeClr val="bg1"/>
              </a:solidFill>
            </a:endParaRPr>
          </a:p>
        </p:txBody>
      </p:sp>
    </p:spTree>
    <p:extLst>
      <p:ext uri="{BB962C8B-B14F-4D97-AF65-F5344CB8AC3E}">
        <p14:creationId xmlns:p14="http://schemas.microsoft.com/office/powerpoint/2010/main" val="377127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
                                  </p:stCondLst>
                                  <p:childTnLst>
                                    <p:set>
                                      <p:cBhvr>
                                        <p:cTn id="6" dur="1" fill="hold">
                                          <p:stCondLst>
                                            <p:cond delay="0"/>
                                          </p:stCondLst>
                                        </p:cTn>
                                        <p:tgtEl>
                                          <p:spTgt spid="20"/>
                                        </p:tgtEl>
                                        <p:attrNameLst>
                                          <p:attrName>style.visibility</p:attrName>
                                        </p:attrNameLst>
                                      </p:cBhvr>
                                      <p:to>
                                        <p:strVal val="visible"/>
                                      </p:to>
                                    </p:set>
                                  </p:childTnLst>
                                </p:cTn>
                              </p:par>
                            </p:childTnLst>
                          </p:cTn>
                        </p:par>
                        <p:par>
                          <p:cTn id="7" fill="hold">
                            <p:stCondLst>
                              <p:cond delay="250"/>
                            </p:stCondLst>
                            <p:childTnLst>
                              <p:par>
                                <p:cTn id="8" presetID="1" presetClass="entr" presetSubtype="0" fill="hold" grpId="0" nodeType="afterEffect">
                                  <p:stCondLst>
                                    <p:cond delay="250"/>
                                  </p:stCondLst>
                                  <p:childTnLst>
                                    <p:set>
                                      <p:cBhvr>
                                        <p:cTn id="9" dur="1" fill="hold">
                                          <p:stCondLst>
                                            <p:cond delay="0"/>
                                          </p:stCondLst>
                                        </p:cTn>
                                        <p:tgtEl>
                                          <p:spTgt spid="19"/>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250"/>
                                  </p:stCondLst>
                                  <p:childTnLst>
                                    <p:set>
                                      <p:cBhvr>
                                        <p:cTn id="12" dur="1" fill="hold">
                                          <p:stCondLst>
                                            <p:cond delay="0"/>
                                          </p:stCondLst>
                                        </p:cTn>
                                        <p:tgtEl>
                                          <p:spTgt spid="18"/>
                                        </p:tgtEl>
                                        <p:attrNameLst>
                                          <p:attrName>style.visibility</p:attrName>
                                        </p:attrNameLst>
                                      </p:cBhvr>
                                      <p:to>
                                        <p:strVal val="visible"/>
                                      </p:to>
                                    </p:set>
                                  </p:childTnLst>
                                </p:cTn>
                              </p:par>
                            </p:childTnLst>
                          </p:cTn>
                        </p:par>
                        <p:par>
                          <p:cTn id="13" fill="hold">
                            <p:stCondLst>
                              <p:cond delay="750"/>
                            </p:stCondLst>
                            <p:childTnLst>
                              <p:par>
                                <p:cTn id="14" presetID="1" presetClass="entr" presetSubtype="0" fill="hold" grpId="0" nodeType="afterEffect">
                                  <p:stCondLst>
                                    <p:cond delay="250"/>
                                  </p:stCondLst>
                                  <p:childTnLst>
                                    <p:set>
                                      <p:cBhvr>
                                        <p:cTn id="15" dur="1" fill="hold">
                                          <p:stCondLst>
                                            <p:cond delay="0"/>
                                          </p:stCondLst>
                                        </p:cTn>
                                        <p:tgtEl>
                                          <p:spTgt spid="17"/>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grpId="0" nodeType="afterEffect">
                                  <p:stCondLst>
                                    <p:cond delay="250"/>
                                  </p:stCondLst>
                                  <p:childTnLst>
                                    <p:set>
                                      <p:cBhvr>
                                        <p:cTn id="18" dur="1" fill="hold">
                                          <p:stCondLst>
                                            <p:cond delay="0"/>
                                          </p:stCondLst>
                                        </p:cTn>
                                        <p:tgtEl>
                                          <p:spTgt spid="16"/>
                                        </p:tgtEl>
                                        <p:attrNameLst>
                                          <p:attrName>style.visibility</p:attrName>
                                        </p:attrNameLst>
                                      </p:cBhvr>
                                      <p:to>
                                        <p:strVal val="visible"/>
                                      </p:to>
                                    </p:set>
                                  </p:childTnLst>
                                </p:cTn>
                              </p:par>
                            </p:childTnLst>
                          </p:cTn>
                        </p:par>
                        <p:par>
                          <p:cTn id="19" fill="hold">
                            <p:stCondLst>
                              <p:cond delay="1250"/>
                            </p:stCondLst>
                            <p:childTnLst>
                              <p:par>
                                <p:cTn id="20" presetID="1" presetClass="entr" presetSubtype="0" fill="hold" grpId="0" nodeType="afterEffect">
                                  <p:stCondLst>
                                    <p:cond delay="250"/>
                                  </p:stCondLst>
                                  <p:childTnLst>
                                    <p:set>
                                      <p:cBhvr>
                                        <p:cTn id="21" dur="1" fill="hold">
                                          <p:stCondLst>
                                            <p:cond delay="0"/>
                                          </p:stCondLst>
                                        </p:cTn>
                                        <p:tgtEl>
                                          <p:spTgt spid="15"/>
                                        </p:tgtEl>
                                        <p:attrNameLst>
                                          <p:attrName>style.visibility</p:attrName>
                                        </p:attrNameLst>
                                      </p:cBhvr>
                                      <p:to>
                                        <p:strVal val="visible"/>
                                      </p:to>
                                    </p:set>
                                  </p:childTnLst>
                                </p:cTn>
                              </p:par>
                            </p:childTnLst>
                          </p:cTn>
                        </p:par>
                        <p:par>
                          <p:cTn id="22" fill="hold">
                            <p:stCondLst>
                              <p:cond delay="1500"/>
                            </p:stCondLst>
                            <p:childTnLst>
                              <p:par>
                                <p:cTn id="23" presetID="1" presetClass="entr" presetSubtype="0" fill="hold" grpId="0" nodeType="afterEffect">
                                  <p:stCondLst>
                                    <p:cond delay="250"/>
                                  </p:stCondLst>
                                  <p:childTnLst>
                                    <p:set>
                                      <p:cBhvr>
                                        <p:cTn id="24" dur="1" fill="hold">
                                          <p:stCondLst>
                                            <p:cond delay="0"/>
                                          </p:stCondLst>
                                        </p:cTn>
                                        <p:tgtEl>
                                          <p:spTgt spid="14"/>
                                        </p:tgtEl>
                                        <p:attrNameLst>
                                          <p:attrName>style.visibility</p:attrName>
                                        </p:attrNameLst>
                                      </p:cBhvr>
                                      <p:to>
                                        <p:strVal val="visible"/>
                                      </p:to>
                                    </p:set>
                                  </p:childTnLst>
                                </p:cTn>
                              </p:par>
                            </p:childTnLst>
                          </p:cTn>
                        </p:par>
                        <p:par>
                          <p:cTn id="25" fill="hold">
                            <p:stCondLst>
                              <p:cond delay="1750"/>
                            </p:stCondLst>
                            <p:childTnLst>
                              <p:par>
                                <p:cTn id="26" presetID="1" presetClass="entr" presetSubtype="0" fill="hold" grpId="0" nodeType="afterEffect">
                                  <p:stCondLst>
                                    <p:cond delay="250"/>
                                  </p:stCondLst>
                                  <p:childTnLst>
                                    <p:set>
                                      <p:cBhvr>
                                        <p:cTn id="27" dur="1" fill="hold">
                                          <p:stCondLst>
                                            <p:cond delay="0"/>
                                          </p:stCondLst>
                                        </p:cTn>
                                        <p:tgtEl>
                                          <p:spTgt spid="1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1" presetClass="entr" presetSubtype="0" fill="hold" grpId="0" nodeType="afterEffect">
                                  <p:stCondLst>
                                    <p:cond delay="250"/>
                                  </p:stCondLst>
                                  <p:childTnLst>
                                    <p:set>
                                      <p:cBhvr>
                                        <p:cTn id="37" dur="1" fill="hold">
                                          <p:stCondLst>
                                            <p:cond delay="0"/>
                                          </p:stCondLst>
                                        </p:cTn>
                                        <p:tgtEl>
                                          <p:spTgt spid="28"/>
                                        </p:tgtEl>
                                        <p:attrNameLst>
                                          <p:attrName>style.visibility</p:attrName>
                                        </p:attrNameLst>
                                      </p:cBhvr>
                                      <p:to>
                                        <p:strVal val="visible"/>
                                      </p:to>
                                    </p:set>
                                  </p:childTnLst>
                                </p:cTn>
                              </p:par>
                            </p:childTnLst>
                          </p:cTn>
                        </p:par>
                        <p:par>
                          <p:cTn id="38" fill="hold">
                            <p:stCondLst>
                              <p:cond delay="1250"/>
                            </p:stCondLst>
                            <p:childTnLst>
                              <p:par>
                                <p:cTn id="39" presetID="1" presetClass="entr" presetSubtype="0" fill="hold" grpId="0" nodeType="afterEffect">
                                  <p:stCondLst>
                                    <p:cond delay="250"/>
                                  </p:stCondLst>
                                  <p:childTnLst>
                                    <p:set>
                                      <p:cBhvr>
                                        <p:cTn id="40" dur="1" fill="hold">
                                          <p:stCondLst>
                                            <p:cond delay="0"/>
                                          </p:stCondLst>
                                        </p:cTn>
                                        <p:tgtEl>
                                          <p:spTgt spid="29"/>
                                        </p:tgtEl>
                                        <p:attrNameLst>
                                          <p:attrName>style.visibility</p:attrName>
                                        </p:attrNameLst>
                                      </p:cBhvr>
                                      <p:to>
                                        <p:strVal val="visible"/>
                                      </p:to>
                                    </p:set>
                                  </p:childTnLst>
                                </p:cTn>
                              </p:par>
                            </p:childTnLst>
                          </p:cTn>
                        </p:par>
                        <p:par>
                          <p:cTn id="41" fill="hold">
                            <p:stCondLst>
                              <p:cond delay="1500"/>
                            </p:stCondLst>
                            <p:childTnLst>
                              <p:par>
                                <p:cTn id="42" presetID="1" presetClass="entr" presetSubtype="0" fill="hold" grpId="0" nodeType="afterEffect">
                                  <p:stCondLst>
                                    <p:cond delay="250"/>
                                  </p:stCondLst>
                                  <p:childTnLst>
                                    <p:set>
                                      <p:cBhvr>
                                        <p:cTn id="43" dur="1" fill="hold">
                                          <p:stCondLst>
                                            <p:cond delay="0"/>
                                          </p:stCondLst>
                                        </p:cTn>
                                        <p:tgtEl>
                                          <p:spTgt spid="26"/>
                                        </p:tgtEl>
                                        <p:attrNameLst>
                                          <p:attrName>style.visibility</p:attrName>
                                        </p:attrNameLst>
                                      </p:cBhvr>
                                      <p:to>
                                        <p:strVal val="visible"/>
                                      </p:to>
                                    </p:set>
                                  </p:childTnLst>
                                </p:cTn>
                              </p:par>
                            </p:childTnLst>
                          </p:cTn>
                        </p:par>
                        <p:par>
                          <p:cTn id="44" fill="hold">
                            <p:stCondLst>
                              <p:cond delay="1750"/>
                            </p:stCondLst>
                            <p:childTnLst>
                              <p:par>
                                <p:cTn id="45" presetID="1" presetClass="entr" presetSubtype="0" fill="hold" grpId="0" nodeType="afterEffect">
                                  <p:stCondLst>
                                    <p:cond delay="25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1000"/>
                            </p:stCondLst>
                            <p:childTnLst>
                              <p:par>
                                <p:cTn id="63" presetID="1" presetClass="entr" presetSubtype="0" fill="hold" grpId="0" nodeType="afterEffect">
                                  <p:stCondLst>
                                    <p:cond delay="250"/>
                                  </p:stCondLst>
                                  <p:childTnLst>
                                    <p:set>
                                      <p:cBhvr>
                                        <p:cTn id="64" dur="1" fill="hold">
                                          <p:stCondLst>
                                            <p:cond delay="0"/>
                                          </p:stCondLst>
                                        </p:cTn>
                                        <p:tgtEl>
                                          <p:spTgt spid="22"/>
                                        </p:tgtEl>
                                        <p:attrNameLst>
                                          <p:attrName>style.visibility</p:attrName>
                                        </p:attrNameLst>
                                      </p:cBhvr>
                                      <p:to>
                                        <p:strVal val="visible"/>
                                      </p:to>
                                    </p:set>
                                  </p:childTnLst>
                                </p:cTn>
                              </p:par>
                            </p:childTnLst>
                          </p:cTn>
                        </p:par>
                        <p:par>
                          <p:cTn id="65" fill="hold">
                            <p:stCondLst>
                              <p:cond delay="1250"/>
                            </p:stCondLst>
                            <p:childTnLst>
                              <p:par>
                                <p:cTn id="66" presetID="1" presetClass="entr" presetSubtype="0" fill="hold" grpId="0" nodeType="afterEffect">
                                  <p:stCondLst>
                                    <p:cond delay="250"/>
                                  </p:stCondLst>
                                  <p:childTnLst>
                                    <p:set>
                                      <p:cBhvr>
                                        <p:cTn id="67" dur="1" fill="hold">
                                          <p:stCondLst>
                                            <p:cond delay="0"/>
                                          </p:stCondLst>
                                        </p:cTn>
                                        <p:tgtEl>
                                          <p:spTgt spid="23"/>
                                        </p:tgtEl>
                                        <p:attrNameLst>
                                          <p:attrName>style.visibility</p:attrName>
                                        </p:attrNameLst>
                                      </p:cBhvr>
                                      <p:to>
                                        <p:strVal val="visible"/>
                                      </p:to>
                                    </p:set>
                                  </p:childTnLst>
                                </p:cTn>
                              </p:par>
                            </p:childTnLst>
                          </p:cTn>
                        </p:par>
                        <p:par>
                          <p:cTn id="68" fill="hold">
                            <p:stCondLst>
                              <p:cond delay="1500"/>
                            </p:stCondLst>
                            <p:childTnLst>
                              <p:par>
                                <p:cTn id="69" presetID="1" presetClass="entr" presetSubtype="0" fill="hold" grpId="0" nodeType="afterEffect">
                                  <p:stCondLst>
                                    <p:cond delay="25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additive="base">
                                        <p:cTn id="79" dur="500" fill="hold"/>
                                        <p:tgtEl>
                                          <p:spTgt spid="30"/>
                                        </p:tgtEl>
                                        <p:attrNameLst>
                                          <p:attrName>ppt_x</p:attrName>
                                        </p:attrNameLst>
                                      </p:cBhvr>
                                      <p:tavLst>
                                        <p:tav tm="0">
                                          <p:val>
                                            <p:strVal val="#ppt_x"/>
                                          </p:val>
                                        </p:tav>
                                        <p:tav tm="100000">
                                          <p:val>
                                            <p:strVal val="#ppt_x"/>
                                          </p:val>
                                        </p:tav>
                                      </p:tavLst>
                                    </p:anim>
                                    <p:anim calcmode="lin" valueType="num">
                                      <p:cBhvr additive="base">
                                        <p:cTn id="8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anim calcmode="lin" valueType="num">
                                      <p:cBhvr additive="base">
                                        <p:cTn id="85" dur="500" fill="hold"/>
                                        <p:tgtEl>
                                          <p:spTgt spid="32"/>
                                        </p:tgtEl>
                                        <p:attrNameLst>
                                          <p:attrName>ppt_x</p:attrName>
                                        </p:attrNameLst>
                                      </p:cBhvr>
                                      <p:tavLst>
                                        <p:tav tm="0">
                                          <p:val>
                                            <p:strVal val="#ppt_x"/>
                                          </p:val>
                                        </p:tav>
                                        <p:tav tm="100000">
                                          <p:val>
                                            <p:strVal val="#ppt_x"/>
                                          </p:val>
                                        </p:tav>
                                      </p:tavLst>
                                    </p:anim>
                                    <p:anim calcmode="lin" valueType="num">
                                      <p:cBhvr additive="base">
                                        <p:cTn id="8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additive="base">
                                        <p:cTn id="91" dur="500" fill="hold"/>
                                        <p:tgtEl>
                                          <p:spTgt spid="31"/>
                                        </p:tgtEl>
                                        <p:attrNameLst>
                                          <p:attrName>ppt_x</p:attrName>
                                        </p:attrNameLst>
                                      </p:cBhvr>
                                      <p:tavLst>
                                        <p:tav tm="0">
                                          <p:val>
                                            <p:strVal val="#ppt_x"/>
                                          </p:val>
                                        </p:tav>
                                        <p:tav tm="100000">
                                          <p:val>
                                            <p:strVal val="#ppt_x"/>
                                          </p:val>
                                        </p:tav>
                                      </p:tavLst>
                                    </p:anim>
                                    <p:anim calcmode="lin" valueType="num">
                                      <p:cBhvr additive="base">
                                        <p:cTn id="92" dur="500" fill="hold"/>
                                        <p:tgtEl>
                                          <p:spTgt spid="31"/>
                                        </p:tgtEl>
                                        <p:attrNameLst>
                                          <p:attrName>ppt_y</p:attrName>
                                        </p:attrNameLst>
                                      </p:cBhvr>
                                      <p:tavLst>
                                        <p:tav tm="0">
                                          <p:val>
                                            <p:strVal val="1+#ppt_h/2"/>
                                          </p:val>
                                        </p:tav>
                                        <p:tav tm="100000">
                                          <p:val>
                                            <p:strVal val="#ppt_y"/>
                                          </p:val>
                                        </p:tav>
                                      </p:tavLst>
                                    </p:anim>
                                  </p:childTnLst>
                                </p:cTn>
                              </p:par>
                            </p:childTnLst>
                          </p:cTn>
                        </p:par>
                        <p:par>
                          <p:cTn id="93" fill="hold">
                            <p:stCondLst>
                              <p:cond delay="500"/>
                            </p:stCondLst>
                            <p:childTnLst>
                              <p:par>
                                <p:cTn id="94" presetID="1" presetClass="entr" presetSubtype="0" fill="hold" grpId="0" nodeType="afterEffect">
                                  <p:stCondLst>
                                    <p:cond delay="250"/>
                                  </p:stCondLst>
                                  <p:childTnLst>
                                    <p:set>
                                      <p:cBhvr>
                                        <p:cTn id="95" dur="1" fill="hold">
                                          <p:stCondLst>
                                            <p:cond delay="0"/>
                                          </p:stCondLst>
                                        </p:cTn>
                                        <p:tgtEl>
                                          <p:spTgt spid="33"/>
                                        </p:tgtEl>
                                        <p:attrNameLst>
                                          <p:attrName>style.visibility</p:attrName>
                                        </p:attrNameLst>
                                      </p:cBhvr>
                                      <p:to>
                                        <p:strVal val="visible"/>
                                      </p:to>
                                    </p:set>
                                  </p:childTnLst>
                                </p:cTn>
                              </p:par>
                            </p:childTnLst>
                          </p:cTn>
                        </p:par>
                        <p:par>
                          <p:cTn id="96" fill="hold">
                            <p:stCondLst>
                              <p:cond delay="750"/>
                            </p:stCondLst>
                            <p:childTnLst>
                              <p:par>
                                <p:cTn id="97" presetID="1" presetClass="entr" presetSubtype="0" fill="hold" grpId="0" nodeType="afterEffect">
                                  <p:stCondLst>
                                    <p:cond delay="250"/>
                                  </p:stCondLst>
                                  <p:childTnLst>
                                    <p:set>
                                      <p:cBhvr>
                                        <p:cTn id="98" dur="1" fill="hold">
                                          <p:stCondLst>
                                            <p:cond delay="0"/>
                                          </p:stCondLst>
                                        </p:cTn>
                                        <p:tgtEl>
                                          <p:spTgt spid="34"/>
                                        </p:tgtEl>
                                        <p:attrNameLst>
                                          <p:attrName>style.visibility</p:attrName>
                                        </p:attrNameLst>
                                      </p:cBhvr>
                                      <p:to>
                                        <p:strVal val="visible"/>
                                      </p:to>
                                    </p:set>
                                  </p:childTnLst>
                                </p:cTn>
                              </p:par>
                            </p:childTnLst>
                          </p:cTn>
                        </p:par>
                        <p:par>
                          <p:cTn id="99" fill="hold">
                            <p:stCondLst>
                              <p:cond delay="1000"/>
                            </p:stCondLst>
                            <p:childTnLst>
                              <p:par>
                                <p:cTn id="100" presetID="1" presetClass="entr" presetSubtype="0" fill="hold" grpId="0" nodeType="afterEffect">
                                  <p:stCondLst>
                                    <p:cond delay="250"/>
                                  </p:stCondLst>
                                  <p:childTnLst>
                                    <p:set>
                                      <p:cBhvr>
                                        <p:cTn id="101" dur="1" fill="hold">
                                          <p:stCondLst>
                                            <p:cond delay="0"/>
                                          </p:stCondLst>
                                        </p:cTn>
                                        <p:tgtEl>
                                          <p:spTgt spid="35"/>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54"/>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60"/>
                                        </p:tgtEl>
                                        <p:attrNameLst>
                                          <p:attrName>style.visibility</p:attrName>
                                        </p:attrNameLst>
                                      </p:cBhvr>
                                      <p:to>
                                        <p:strVal val="visible"/>
                                      </p:to>
                                    </p:set>
                                  </p:childTnLst>
                                </p:cTn>
                              </p:par>
                            </p:childTnLst>
                          </p:cTn>
                        </p:par>
                        <p:par>
                          <p:cTn id="110" fill="hold">
                            <p:stCondLst>
                              <p:cond delay="0"/>
                            </p:stCondLst>
                            <p:childTnLst>
                              <p:par>
                                <p:cTn id="111" presetID="1" presetClass="entr" presetSubtype="0" fill="hold" grpId="0" nodeType="afterEffect">
                                  <p:stCondLst>
                                    <p:cond delay="250"/>
                                  </p:stCondLst>
                                  <p:childTnLst>
                                    <p:set>
                                      <p:cBhvr>
                                        <p:cTn id="112" dur="1" fill="hold">
                                          <p:stCondLst>
                                            <p:cond delay="0"/>
                                          </p:stCondLst>
                                        </p:cTn>
                                        <p:tgtEl>
                                          <p:spTgt spid="59"/>
                                        </p:tgtEl>
                                        <p:attrNameLst>
                                          <p:attrName>style.visibility</p:attrName>
                                        </p:attrNameLst>
                                      </p:cBhvr>
                                      <p:to>
                                        <p:strVal val="visible"/>
                                      </p:to>
                                    </p:set>
                                  </p:childTnLst>
                                </p:cTn>
                              </p:par>
                            </p:childTnLst>
                          </p:cTn>
                        </p:par>
                        <p:par>
                          <p:cTn id="113" fill="hold">
                            <p:stCondLst>
                              <p:cond delay="250"/>
                            </p:stCondLst>
                            <p:childTnLst>
                              <p:par>
                                <p:cTn id="114" presetID="1" presetClass="entr" presetSubtype="0" fill="hold" grpId="0" nodeType="afterEffect">
                                  <p:stCondLst>
                                    <p:cond delay="250"/>
                                  </p:stCondLst>
                                  <p:childTnLst>
                                    <p:set>
                                      <p:cBhvr>
                                        <p:cTn id="115" dur="1" fill="hold">
                                          <p:stCondLst>
                                            <p:cond delay="0"/>
                                          </p:stCondLst>
                                        </p:cTn>
                                        <p:tgtEl>
                                          <p:spTgt spid="58"/>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nodeType="clickEffect">
                                  <p:stCondLst>
                                    <p:cond delay="0"/>
                                  </p:stCondLst>
                                  <p:childTnLst>
                                    <p:set>
                                      <p:cBhvr>
                                        <p:cTn id="119" dur="1" fill="hold">
                                          <p:stCondLst>
                                            <p:cond delay="0"/>
                                          </p:stCondLst>
                                        </p:cTn>
                                        <p:tgtEl>
                                          <p:spTgt spid="36"/>
                                        </p:tgtEl>
                                        <p:attrNameLst>
                                          <p:attrName>style.visibility</p:attrName>
                                        </p:attrNameLst>
                                      </p:cBhvr>
                                      <p:to>
                                        <p:strVal val="visible"/>
                                      </p:to>
                                    </p:set>
                                    <p:animEffect transition="in" filter="wipe(down)">
                                      <p:cBhvr>
                                        <p:cTn id="120" dur="500"/>
                                        <p:tgtEl>
                                          <p:spTgt spid="36"/>
                                        </p:tgtEl>
                                      </p:cBhvr>
                                    </p:animEffect>
                                  </p:childTnLst>
                                </p:cTn>
                              </p:par>
                            </p:childTnLst>
                          </p:cTn>
                        </p:par>
                        <p:par>
                          <p:cTn id="121" fill="hold">
                            <p:stCondLst>
                              <p:cond delay="500"/>
                            </p:stCondLst>
                            <p:childTnLst>
                              <p:par>
                                <p:cTn id="122" presetID="1" presetClass="entr" presetSubtype="0" fill="hold" grpId="0" nodeType="afterEffect">
                                  <p:stCondLst>
                                    <p:cond delay="250"/>
                                  </p:stCondLst>
                                  <p:childTnLst>
                                    <p:set>
                                      <p:cBhvr>
                                        <p:cTn id="123" dur="1" fill="hold">
                                          <p:stCondLst>
                                            <p:cond delay="0"/>
                                          </p:stCondLst>
                                        </p:cTn>
                                        <p:tgtEl>
                                          <p:spTgt spid="52"/>
                                        </p:tgtEl>
                                        <p:attrNameLst>
                                          <p:attrName>style.visibility</p:attrName>
                                        </p:attrNameLst>
                                      </p:cBhvr>
                                      <p:to>
                                        <p:strVal val="visible"/>
                                      </p:to>
                                    </p:set>
                                  </p:childTnLst>
                                </p:cTn>
                              </p:par>
                            </p:childTnLst>
                          </p:cTn>
                        </p:par>
                        <p:par>
                          <p:cTn id="124" fill="hold">
                            <p:stCondLst>
                              <p:cond delay="750"/>
                            </p:stCondLst>
                            <p:childTnLst>
                              <p:par>
                                <p:cTn id="125" presetID="1" presetClass="entr" presetSubtype="0" fill="hold" grpId="0" nodeType="afterEffect">
                                  <p:stCondLst>
                                    <p:cond delay="250"/>
                                  </p:stCondLst>
                                  <p:childTnLst>
                                    <p:set>
                                      <p:cBhvr>
                                        <p:cTn id="126" dur="1" fill="hold">
                                          <p:stCondLst>
                                            <p:cond delay="0"/>
                                          </p:stCondLst>
                                        </p:cTn>
                                        <p:tgtEl>
                                          <p:spTgt spid="50"/>
                                        </p:tgtEl>
                                        <p:attrNameLst>
                                          <p:attrName>style.visibility</p:attrName>
                                        </p:attrNameLst>
                                      </p:cBhvr>
                                      <p:to>
                                        <p:strVal val="visible"/>
                                      </p:to>
                                    </p:set>
                                  </p:childTnLst>
                                </p:cTn>
                              </p:par>
                            </p:childTnLst>
                          </p:cTn>
                        </p:par>
                        <p:par>
                          <p:cTn id="127" fill="hold">
                            <p:stCondLst>
                              <p:cond delay="1000"/>
                            </p:stCondLst>
                            <p:childTnLst>
                              <p:par>
                                <p:cTn id="128" presetID="1" presetClass="entr" presetSubtype="0" fill="hold" grpId="0" nodeType="afterEffect">
                                  <p:stCondLst>
                                    <p:cond delay="250"/>
                                  </p:stCondLst>
                                  <p:childTnLst>
                                    <p:set>
                                      <p:cBhvr>
                                        <p:cTn id="129" dur="1" fill="hold">
                                          <p:stCondLst>
                                            <p:cond delay="0"/>
                                          </p:stCondLst>
                                        </p:cTn>
                                        <p:tgtEl>
                                          <p:spTgt spid="51"/>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55"/>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61"/>
                                        </p:tgtEl>
                                        <p:attrNameLst>
                                          <p:attrName>style.visibility</p:attrName>
                                        </p:attrNameLst>
                                      </p:cBhvr>
                                      <p:to>
                                        <p:strVal val="visible"/>
                                      </p:to>
                                    </p:set>
                                  </p:childTnLst>
                                </p:cTn>
                              </p:par>
                            </p:childTnLst>
                          </p:cTn>
                        </p:par>
                        <p:par>
                          <p:cTn id="138" fill="hold">
                            <p:stCondLst>
                              <p:cond delay="0"/>
                            </p:stCondLst>
                            <p:childTnLst>
                              <p:par>
                                <p:cTn id="139" presetID="1" presetClass="entr" presetSubtype="0" fill="hold" grpId="0" nodeType="afterEffect">
                                  <p:stCondLst>
                                    <p:cond delay="250"/>
                                  </p:stCondLst>
                                  <p:childTnLst>
                                    <p:set>
                                      <p:cBhvr>
                                        <p:cTn id="140" dur="1" fill="hold">
                                          <p:stCondLst>
                                            <p:cond delay="0"/>
                                          </p:stCondLst>
                                        </p:cTn>
                                        <p:tgtEl>
                                          <p:spTgt spid="62"/>
                                        </p:tgtEl>
                                        <p:attrNameLst>
                                          <p:attrName>style.visibility</p:attrName>
                                        </p:attrNameLst>
                                      </p:cBhvr>
                                      <p:to>
                                        <p:strVal val="visible"/>
                                      </p:to>
                                    </p:set>
                                  </p:childTnLst>
                                </p:cTn>
                              </p:par>
                            </p:childTnLst>
                          </p:cTn>
                        </p:par>
                        <p:par>
                          <p:cTn id="141" fill="hold">
                            <p:stCondLst>
                              <p:cond delay="250"/>
                            </p:stCondLst>
                            <p:childTnLst>
                              <p:par>
                                <p:cTn id="142" presetID="1" presetClass="entr" presetSubtype="0" fill="hold" grpId="0" nodeType="afterEffect">
                                  <p:stCondLst>
                                    <p:cond delay="250"/>
                                  </p:stCondLst>
                                  <p:childTnLst>
                                    <p:set>
                                      <p:cBhvr>
                                        <p:cTn id="143" dur="1" fill="hold">
                                          <p:stCondLst>
                                            <p:cond delay="0"/>
                                          </p:stCondLst>
                                        </p:cTn>
                                        <p:tgtEl>
                                          <p:spTgt spid="63"/>
                                        </p:tgtEl>
                                        <p:attrNameLst>
                                          <p:attrName>style.visibility</p:attrName>
                                        </p:attrNameLst>
                                      </p:cBhvr>
                                      <p:to>
                                        <p:strVal val="visible"/>
                                      </p:to>
                                    </p:set>
                                  </p:childTnLst>
                                </p:cTn>
                              </p:par>
                            </p:childTnLst>
                          </p:cTn>
                        </p:par>
                        <p:par>
                          <p:cTn id="144" fill="hold">
                            <p:stCondLst>
                              <p:cond delay="500"/>
                            </p:stCondLst>
                            <p:childTnLst>
                              <p:par>
                                <p:cTn id="145" presetID="1" presetClass="entr" presetSubtype="0" fill="hold" grpId="0" nodeType="afterEffect">
                                  <p:stCondLst>
                                    <p:cond delay="250"/>
                                  </p:stCondLst>
                                  <p:childTnLst>
                                    <p:set>
                                      <p:cBhvr>
                                        <p:cTn id="14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Доступ до УНМЄВ</a:t>
            </a:r>
            <a:endParaRPr lang="uk-UA" sz="3200"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rmAutofit fontScale="62500" lnSpcReduction="20000"/>
          </a:bodyPr>
          <a:lstStyle/>
          <a:p>
            <a:pPr marL="57150" indent="0" algn="just">
              <a:buNone/>
            </a:pPr>
            <a:r>
              <a:rPr lang="uk-UA" sz="2000" dirty="0" smtClean="0">
                <a:solidFill>
                  <a:srgbClr val="00478E"/>
                </a:solidFill>
                <a:latin typeface="Century Gothic" pitchFamily="34" charset="0"/>
              </a:rPr>
              <a:t>Права доступу до окремих типів інформації в системі УНМЄВ регулюються Регламентом УНМЄВ та мають відповідати вимогам діючого законодавства. </a:t>
            </a:r>
          </a:p>
          <a:p>
            <a:pPr marL="57150" indent="0" algn="just">
              <a:buNone/>
            </a:pPr>
            <a:r>
              <a:rPr lang="uk-UA" sz="2000" dirty="0" smtClean="0">
                <a:solidFill>
                  <a:srgbClr val="00478E"/>
                </a:solidFill>
                <a:latin typeface="Century Gothic" pitchFamily="34" charset="0"/>
              </a:rPr>
              <a:t>Основні критерії щодо визначення доступу до інформації в УНМЄВ діляться на доступ до інформації в системі та доступ до УНМЄВ з метою внесення інформації в Систему.</a:t>
            </a:r>
          </a:p>
          <a:p>
            <a:pPr marL="57150" indent="0" algn="just">
              <a:buNone/>
            </a:pPr>
            <a:endParaRPr lang="uk-UA" sz="2000" b="1" dirty="0" smtClean="0">
              <a:solidFill>
                <a:srgbClr val="00478E"/>
              </a:solidFill>
              <a:latin typeface="Century Gothic" pitchFamily="34" charset="0"/>
            </a:endParaRPr>
          </a:p>
          <a:p>
            <a:pPr marL="57150" indent="0" algn="just">
              <a:buNone/>
            </a:pPr>
            <a:r>
              <a:rPr lang="uk-UA" sz="2000" b="1" dirty="0" smtClean="0">
                <a:solidFill>
                  <a:srgbClr val="00478E"/>
                </a:solidFill>
                <a:latin typeface="Century Gothic" pitchFamily="34" charset="0"/>
              </a:rPr>
              <a:t>Надання доступу до інформації в системі УНМЄВ.</a:t>
            </a:r>
          </a:p>
          <a:p>
            <a:pPr marL="57150" indent="0" algn="just">
              <a:buNone/>
            </a:pPr>
            <a:r>
              <a:rPr lang="uk-UA" sz="2000" dirty="0" smtClean="0">
                <a:solidFill>
                  <a:srgbClr val="00478E"/>
                </a:solidFill>
                <a:latin typeface="Century Gothic" pitchFamily="34" charset="0"/>
              </a:rPr>
              <a:t>Доступ до інформації в системі УНМЄВ здійснюється з дотриманням вимог Закону України «Про електронний документ та документообіг». Всі документи з системи надаються у вигляді, в якому вони були внесені до системи, з дотриманням гарантії цілісності та, де це застосуємо – </a:t>
            </a:r>
            <a:r>
              <a:rPr lang="uk-UA" sz="2000" dirty="0" err="1" smtClean="0">
                <a:solidFill>
                  <a:srgbClr val="00478E"/>
                </a:solidFill>
                <a:latin typeface="Century Gothic" pitchFamily="34" charset="0"/>
              </a:rPr>
              <a:t>невідмовності</a:t>
            </a:r>
            <a:r>
              <a:rPr lang="uk-UA" sz="2000" dirty="0" smtClean="0">
                <a:solidFill>
                  <a:srgbClr val="00478E"/>
                </a:solidFill>
                <a:latin typeface="Century Gothic" pitchFamily="34" charset="0"/>
              </a:rPr>
              <a:t>. </a:t>
            </a:r>
          </a:p>
          <a:p>
            <a:pPr marL="57150" indent="0" algn="just">
              <a:buNone/>
            </a:pPr>
            <a:endParaRPr lang="uk-UA" sz="2000" b="1" dirty="0" smtClean="0">
              <a:solidFill>
                <a:srgbClr val="00478E"/>
              </a:solidFill>
              <a:latin typeface="Century Gothic" pitchFamily="34" charset="0"/>
            </a:endParaRPr>
          </a:p>
          <a:p>
            <a:pPr marL="57150" indent="0" algn="just">
              <a:buNone/>
            </a:pPr>
            <a:r>
              <a:rPr lang="uk-UA" sz="2000" b="1" dirty="0" smtClean="0">
                <a:solidFill>
                  <a:srgbClr val="00478E"/>
                </a:solidFill>
                <a:latin typeface="Century Gothic" pitchFamily="34" charset="0"/>
              </a:rPr>
              <a:t>Надання доступу до УНМЄВ для внесення інформації.</a:t>
            </a:r>
          </a:p>
          <a:p>
            <a:pPr marL="57150" indent="0" algn="just">
              <a:buNone/>
            </a:pPr>
            <a:r>
              <a:rPr lang="uk-UA" sz="2000" dirty="0" smtClean="0">
                <a:solidFill>
                  <a:srgbClr val="00478E"/>
                </a:solidFill>
                <a:latin typeface="Century Gothic" pitchFamily="34" charset="0"/>
              </a:rPr>
              <a:t>Внесення інформації до УНМЄВ має за мету виконання вимог щодо подальшого надання доступу до такої інформації відповідно до п.6.1. цього положення. Виходячи з цього, внесення інформації має забезпечувати:</a:t>
            </a:r>
          </a:p>
          <a:p>
            <a:pPr marL="400050" algn="just"/>
            <a:r>
              <a:rPr lang="uk-UA" sz="2000" dirty="0" smtClean="0">
                <a:solidFill>
                  <a:srgbClr val="00478E"/>
                </a:solidFill>
                <a:latin typeface="Century Gothic" pitchFamily="34" charset="0"/>
              </a:rPr>
              <a:t>підтримку єдиного стандартизованого формату електронного документу для кожного типу формальностей, що виконуються;</a:t>
            </a:r>
          </a:p>
          <a:p>
            <a:pPr marL="400050" algn="just"/>
            <a:r>
              <a:rPr lang="uk-UA" sz="2000" dirty="0" smtClean="0">
                <a:solidFill>
                  <a:srgbClr val="00478E"/>
                </a:solidFill>
                <a:latin typeface="Century Gothic" pitchFamily="34" charset="0"/>
              </a:rPr>
              <a:t>забезпечення гарантій цілісності та </a:t>
            </a:r>
            <a:r>
              <a:rPr lang="uk-UA" sz="2000" dirty="0" err="1" smtClean="0">
                <a:solidFill>
                  <a:srgbClr val="00478E"/>
                </a:solidFill>
                <a:latin typeface="Century Gothic" pitchFamily="34" charset="0"/>
              </a:rPr>
              <a:t>невідмовності</a:t>
            </a:r>
            <a:r>
              <a:rPr lang="uk-UA" sz="2000" dirty="0" smtClean="0">
                <a:solidFill>
                  <a:srgbClr val="00478E"/>
                </a:solidFill>
                <a:latin typeface="Century Gothic" pitchFamily="34" charset="0"/>
              </a:rPr>
              <a:t> (де це застосуємо) від інформації;</a:t>
            </a:r>
          </a:p>
          <a:p>
            <a:pPr marL="400050" algn="just"/>
            <a:r>
              <a:rPr lang="uk-UA" sz="2000" dirty="0" smtClean="0">
                <a:solidFill>
                  <a:srgbClr val="00478E"/>
                </a:solidFill>
                <a:latin typeface="Century Gothic" pitchFamily="34" charset="0"/>
              </a:rPr>
              <a:t>дотримання вимог щодо електронного документу та документообігу.</a:t>
            </a:r>
            <a:endParaRPr lang="uk-UA" sz="2000"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11</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Tree>
    <p:extLst>
      <p:ext uri="{BB962C8B-B14F-4D97-AF65-F5344CB8AC3E}">
        <p14:creationId xmlns:p14="http://schemas.microsoft.com/office/powerpoint/2010/main" val="2260569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10703"/>
            <a:ext cx="9144000" cy="1838379"/>
          </a:xfrm>
          <a:prstGeom prst="rect">
            <a:avLst/>
          </a:prstGeom>
        </p:spPr>
      </p:pic>
      <p:sp>
        <p:nvSpPr>
          <p:cNvPr id="4" name="Номер слайда 3"/>
          <p:cNvSpPr>
            <a:spLocks noGrp="1"/>
          </p:cNvSpPr>
          <p:nvPr>
            <p:ph type="sldNum" sz="quarter" idx="12"/>
          </p:nvPr>
        </p:nvSpPr>
        <p:spPr/>
        <p:txBody>
          <a:bodyPr/>
          <a:lstStyle/>
          <a:p>
            <a:fld id="{4514C9D9-94FF-427C-B5C5-11104363864C}" type="slidenum">
              <a:rPr lang="ru-RU" smtClean="0"/>
              <a:pPr/>
              <a:t>12</a:t>
            </a:fld>
            <a:r>
              <a:rPr lang="en-US" dirty="0" smtClean="0"/>
              <a:t> /… </a:t>
            </a:r>
            <a:endParaRPr lang="ru-RU" dirty="0"/>
          </a:p>
        </p:txBody>
      </p:sp>
      <p:sp>
        <p:nvSpPr>
          <p:cNvPr id="6" name="Прямоугольник 5"/>
          <p:cNvSpPr/>
          <p:nvPr/>
        </p:nvSpPr>
        <p:spPr>
          <a:xfrm>
            <a:off x="0" y="6143644"/>
            <a:ext cx="9144000" cy="738664"/>
          </a:xfrm>
          <a:prstGeom prst="rect">
            <a:avLst/>
          </a:prstGeom>
        </p:spPr>
        <p:txBody>
          <a:bodyPr wrap="square">
            <a:spAutoFit/>
          </a:bodyPr>
          <a:lstStyle/>
          <a:p>
            <a:r>
              <a:rPr lang="ru-RU" sz="1400" dirty="0">
                <a:solidFill>
                  <a:srgbClr val="0070C0"/>
                </a:solidFill>
                <a:latin typeface="Century Gothic" pitchFamily="34" charset="0"/>
              </a:rPr>
              <a:t>Якименков Д.О. </a:t>
            </a:r>
          </a:p>
          <a:p>
            <a:r>
              <a:rPr lang="uk-UA" sz="1400" dirty="0">
                <a:solidFill>
                  <a:srgbClr val="0070C0"/>
                </a:solidFill>
                <a:latin typeface="Century Gothic" pitchFamily="34" charset="0"/>
              </a:rPr>
              <a:t>Начальник Служби </a:t>
            </a:r>
            <a:r>
              <a:rPr lang="uk-UA" sz="1400" dirty="0" smtClean="0">
                <a:solidFill>
                  <a:srgbClr val="0070C0"/>
                </a:solidFill>
                <a:latin typeface="Century Gothic" pitchFamily="34" charset="0"/>
              </a:rPr>
              <a:t>ІТ ДП”АМПУ</a:t>
            </a:r>
            <a:r>
              <a:rPr lang="uk-UA" sz="1400" dirty="0">
                <a:solidFill>
                  <a:srgbClr val="0070C0"/>
                </a:solidFill>
                <a:latin typeface="Century Gothic" pitchFamily="34" charset="0"/>
              </a:rPr>
              <a:t>”</a:t>
            </a:r>
          </a:p>
          <a:p>
            <a:r>
              <a:rPr lang="en-US" sz="1400" dirty="0">
                <a:solidFill>
                  <a:srgbClr val="0070C0"/>
                </a:solidFill>
                <a:latin typeface="Century Gothic" pitchFamily="34" charset="0"/>
              </a:rPr>
              <a:t>dmitry.iakymenkov@uspa.gov.ua</a:t>
            </a:r>
            <a:endParaRPr lang="ru-RU" sz="1400" dirty="0">
              <a:solidFill>
                <a:srgbClr val="0070C0"/>
              </a:solidFill>
              <a:latin typeface="Century Gothic" pitchFamily="34" charset="0"/>
            </a:endParaRPr>
          </a:p>
        </p:txBody>
      </p:sp>
      <p:sp>
        <p:nvSpPr>
          <p:cNvPr id="10" name="TextBox 9"/>
          <p:cNvSpPr txBox="1"/>
          <p:nvPr/>
        </p:nvSpPr>
        <p:spPr>
          <a:xfrm>
            <a:off x="3857620" y="2287968"/>
            <a:ext cx="4643470" cy="1446550"/>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01600">
                    <a:schemeClr val="bg1">
                      <a:alpha val="60000"/>
                    </a:schemeClr>
                  </a:glow>
                  <a:reflection blurRad="12700" stA="50000" endPos="50000" dist="5000" dir="5400000" sy="-100000" rotWithShape="0"/>
                </a:effectLst>
                <a:latin typeface="Century Gothic" pitchFamily="34" charset="0"/>
                <a:cs typeface="Arial" pitchFamily="34" charset="0"/>
              </a:rPr>
              <a:t>ДЯКУЮ ЗА</a:t>
            </a:r>
          </a:p>
          <a:p>
            <a:r>
              <a:rPr lang="uk-UA"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01600">
                    <a:schemeClr val="bg1">
                      <a:alpha val="60000"/>
                    </a:schemeClr>
                  </a:glow>
                  <a:reflection blurRad="12700" stA="50000" endPos="50000" dist="5000" dir="5400000" sy="-100000" rotWithShape="0"/>
                </a:effectLst>
                <a:latin typeface="Century Gothic" pitchFamily="34" charset="0"/>
                <a:cs typeface="Arial" pitchFamily="34" charset="0"/>
              </a:rPr>
              <a:t>УВАГУ</a:t>
            </a:r>
            <a:r>
              <a:rPr lang="ru-RU"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101600">
                    <a:schemeClr val="bg1">
                      <a:alpha val="60000"/>
                    </a:schemeClr>
                  </a:glow>
                  <a:reflection blurRad="12700" stA="50000" endPos="50000" dist="5000" dir="5400000" sy="-100000" rotWithShape="0"/>
                </a:effectLst>
                <a:latin typeface="Century Gothic" pitchFamily="34" charset="0"/>
                <a:cs typeface="Arial" pitchFamily="34" charset="0"/>
              </a:rPr>
              <a:t>!</a:t>
            </a:r>
            <a:endParaRPr lang="ru-RU"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lstStyle/>
          <a:p>
            <a:r>
              <a:rPr lang="ru-RU" b="1" dirty="0" smtClean="0">
                <a:solidFill>
                  <a:srgbClr val="00478E"/>
                </a:solidFill>
                <a:latin typeface="Century Gothic" pitchFamily="34" charset="0"/>
              </a:rPr>
              <a:t>План </a:t>
            </a:r>
            <a:r>
              <a:rPr lang="ru-RU" b="1" dirty="0" err="1" smtClean="0">
                <a:solidFill>
                  <a:srgbClr val="00478E"/>
                </a:solidFill>
                <a:latin typeface="Century Gothic" pitchFamily="34" charset="0"/>
              </a:rPr>
              <a:t>презентації</a:t>
            </a:r>
            <a:endParaRPr lang="ru-RU"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rmAutofit/>
          </a:bodyPr>
          <a:lstStyle/>
          <a:p>
            <a:pPr lvl="0"/>
            <a:r>
              <a:rPr lang="ru-RU" sz="3100" dirty="0" err="1" smtClean="0">
                <a:solidFill>
                  <a:srgbClr val="00478E"/>
                </a:solidFill>
                <a:latin typeface="Century Gothic" pitchFamily="34" charset="0"/>
              </a:rPr>
              <a:t>Загальна</a:t>
            </a:r>
            <a:r>
              <a:rPr lang="ru-RU" sz="3100" dirty="0" smtClean="0">
                <a:solidFill>
                  <a:srgbClr val="00478E"/>
                </a:solidFill>
                <a:latin typeface="Century Gothic" pitchFamily="34" charset="0"/>
              </a:rPr>
              <a:t> </a:t>
            </a:r>
            <a:r>
              <a:rPr lang="ru-RU" sz="3100" dirty="0" err="1" smtClean="0">
                <a:solidFill>
                  <a:srgbClr val="00478E"/>
                </a:solidFill>
                <a:latin typeface="Century Gothic" pitchFamily="34" charset="0"/>
              </a:rPr>
              <a:t>інформація</a:t>
            </a:r>
            <a:r>
              <a:rPr lang="ru-RU" sz="3100" dirty="0" smtClean="0">
                <a:solidFill>
                  <a:srgbClr val="00478E"/>
                </a:solidFill>
                <a:latin typeface="Century Gothic" pitchFamily="34" charset="0"/>
              </a:rPr>
              <a:t> про систему</a:t>
            </a:r>
            <a:endParaRPr lang="ru-RU" sz="3100" dirty="0">
              <a:solidFill>
                <a:srgbClr val="00478E"/>
              </a:solidFill>
              <a:latin typeface="Century Gothic" pitchFamily="34" charset="0"/>
            </a:endParaRPr>
          </a:p>
          <a:p>
            <a:pPr lvl="0"/>
            <a:r>
              <a:rPr lang="ru-RU" sz="3100" dirty="0" err="1" smtClean="0">
                <a:solidFill>
                  <a:srgbClr val="00478E"/>
                </a:solidFill>
                <a:latin typeface="Century Gothic" pitchFamily="34" charset="0"/>
              </a:rPr>
              <a:t>Основні</a:t>
            </a:r>
            <a:r>
              <a:rPr lang="ru-RU" sz="3100" dirty="0" smtClean="0">
                <a:solidFill>
                  <a:srgbClr val="00478E"/>
                </a:solidFill>
                <a:latin typeface="Century Gothic" pitchFamily="34" charset="0"/>
              </a:rPr>
              <a:t> </a:t>
            </a:r>
            <a:r>
              <a:rPr lang="ru-RU" sz="3100" dirty="0" err="1" smtClean="0">
                <a:solidFill>
                  <a:srgbClr val="00478E"/>
                </a:solidFill>
                <a:latin typeface="Century Gothic" pitchFamily="34" charset="0"/>
              </a:rPr>
              <a:t>функції</a:t>
            </a:r>
            <a:endParaRPr lang="ru-RU" sz="3100" dirty="0">
              <a:solidFill>
                <a:srgbClr val="00478E"/>
              </a:solidFill>
              <a:latin typeface="Century Gothic" pitchFamily="34" charset="0"/>
            </a:endParaRPr>
          </a:p>
          <a:p>
            <a:pPr lvl="0"/>
            <a:r>
              <a:rPr lang="ru-RU" sz="3100" dirty="0" smtClean="0">
                <a:solidFill>
                  <a:srgbClr val="00478E"/>
                </a:solidFill>
                <a:latin typeface="Century Gothic" pitchFamily="34" charset="0"/>
              </a:rPr>
              <a:t>Архитектурна модель</a:t>
            </a:r>
          </a:p>
          <a:p>
            <a:pPr lvl="0"/>
            <a:r>
              <a:rPr lang="ru-RU" sz="3100" dirty="0" err="1" smtClean="0">
                <a:solidFill>
                  <a:srgbClr val="00478E"/>
                </a:solidFill>
                <a:latin typeface="Century Gothic" pitchFamily="34" charset="0"/>
              </a:rPr>
              <a:t>Взаємодія</a:t>
            </a:r>
            <a:r>
              <a:rPr lang="ru-RU" sz="3100" dirty="0" smtClean="0">
                <a:solidFill>
                  <a:srgbClr val="00478E"/>
                </a:solidFill>
                <a:latin typeface="Century Gothic" pitchFamily="34" charset="0"/>
              </a:rPr>
              <a:t> з </a:t>
            </a:r>
            <a:r>
              <a:rPr lang="ru-RU" sz="3100" dirty="0" err="1" smtClean="0">
                <a:solidFill>
                  <a:srgbClr val="00478E"/>
                </a:solidFill>
                <a:latin typeface="Century Gothic" pitchFamily="34" charset="0"/>
              </a:rPr>
              <a:t>іншими</a:t>
            </a:r>
            <a:r>
              <a:rPr lang="ru-RU" sz="3100" dirty="0" smtClean="0">
                <a:solidFill>
                  <a:srgbClr val="00478E"/>
                </a:solidFill>
                <a:latin typeface="Century Gothic" pitchFamily="34" charset="0"/>
              </a:rPr>
              <a:t> ІС</a:t>
            </a:r>
          </a:p>
          <a:p>
            <a:pPr lvl="0"/>
            <a:r>
              <a:rPr lang="ru-RU" sz="3100" dirty="0" smtClean="0">
                <a:solidFill>
                  <a:srgbClr val="00478E"/>
                </a:solidFill>
                <a:latin typeface="Century Gothic" pitchFamily="34" charset="0"/>
              </a:rPr>
              <a:t>Доступ до </a:t>
            </a:r>
            <a:r>
              <a:rPr lang="ru-RU" sz="3100" dirty="0" err="1" smtClean="0">
                <a:solidFill>
                  <a:srgbClr val="00478E"/>
                </a:solidFill>
                <a:latin typeface="Century Gothic" pitchFamily="34" charset="0"/>
              </a:rPr>
              <a:t>системи</a:t>
            </a:r>
            <a:endParaRPr lang="uk-UA" sz="3100" dirty="0">
              <a:solidFill>
                <a:srgbClr val="00478E"/>
              </a:solidFill>
              <a:latin typeface="Century Gothic" pitchFamily="34" charset="0"/>
            </a:endParaRPr>
          </a:p>
          <a:p>
            <a:pPr marL="457200" lvl="1" indent="0">
              <a:buNone/>
            </a:pPr>
            <a:endParaRPr lang="uk-UA" dirty="0" smtClean="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ru-RU" smtClean="0"/>
              <a:pPr/>
              <a:t>2</a:t>
            </a:fld>
            <a:r>
              <a:rPr lang="en-US" dirty="0" smtClean="0"/>
              <a:t> /… </a:t>
            </a:r>
            <a:endParaRPr lang="ru-RU" dirty="0"/>
          </a:p>
        </p:txBody>
      </p:sp>
      <p:sp>
        <p:nvSpPr>
          <p:cNvPr id="6" name="Прямоугольник 5"/>
          <p:cNvSpPr/>
          <p:nvPr/>
        </p:nvSpPr>
        <p:spPr>
          <a:xfrm>
            <a:off x="0" y="6143644"/>
            <a:ext cx="9144000" cy="738664"/>
          </a:xfrm>
          <a:prstGeom prst="rect">
            <a:avLst/>
          </a:prstGeom>
        </p:spPr>
        <p:txBody>
          <a:bodyPr wrap="square">
            <a:spAutoFit/>
          </a:bodyPr>
          <a:lstStyle/>
          <a:p>
            <a:r>
              <a:rPr lang="ru-RU" sz="1400" dirty="0">
                <a:solidFill>
                  <a:srgbClr val="0070C0"/>
                </a:solidFill>
                <a:latin typeface="Century Gothic" pitchFamily="34" charset="0"/>
              </a:rPr>
              <a:t>Якименков Д.О. </a:t>
            </a:r>
          </a:p>
          <a:p>
            <a:r>
              <a:rPr lang="uk-UA" sz="1400" dirty="0">
                <a:solidFill>
                  <a:srgbClr val="0070C0"/>
                </a:solidFill>
                <a:latin typeface="Century Gothic" pitchFamily="34" charset="0"/>
              </a:rPr>
              <a:t>Начальник Служби ІТ ДП”АМПУ”</a:t>
            </a:r>
          </a:p>
          <a:p>
            <a:r>
              <a:rPr lang="en-US" sz="1400" dirty="0">
                <a:solidFill>
                  <a:srgbClr val="0070C0"/>
                </a:solidFill>
                <a:latin typeface="Century Gothic" pitchFamily="34" charset="0"/>
              </a:rPr>
              <a:t>dmitry.iakymenkov@uspa.gov.ua</a:t>
            </a:r>
            <a:endParaRPr lang="ru-RU" sz="1400" dirty="0">
              <a:solidFill>
                <a:srgbClr val="0070C0"/>
              </a:solidFill>
              <a:latin typeface="Century Gothic" pitchFamily="34" charset="0"/>
            </a:endParaRPr>
          </a:p>
        </p:txBody>
      </p:sp>
      <p:sp>
        <p:nvSpPr>
          <p:cNvPr id="8" name="Прямоугольник 7"/>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endPar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Загальна інформація про систему</a:t>
            </a:r>
            <a:endParaRPr lang="uk-UA" sz="3200"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rmAutofit/>
          </a:bodyPr>
          <a:lstStyle/>
          <a:p>
            <a:pPr marL="57150" indent="0" algn="just">
              <a:buNone/>
            </a:pPr>
            <a:r>
              <a:rPr lang="uk-UA" sz="1250" b="1" dirty="0" smtClean="0">
                <a:solidFill>
                  <a:srgbClr val="00478E"/>
                </a:solidFill>
                <a:latin typeface="Century Gothic" pitchFamily="34" charset="0"/>
              </a:rPr>
              <a:t>Українське Національне морське єдине вікно (УНМЄВ</a:t>
            </a:r>
            <a:r>
              <a:rPr lang="uk-UA" sz="1250" dirty="0" smtClean="0">
                <a:solidFill>
                  <a:srgbClr val="00478E"/>
                </a:solidFill>
                <a:latin typeface="Century Gothic" pitchFamily="34" charset="0"/>
              </a:rPr>
              <a:t>) - це апаратно-програмний комплекс, який забезпечує спрощення та узгодження адміністративних процедур шляхом раціоналізації процедур для надання інформації та електронної передачі інформації під час перевезення з використанням послуги морського транспорту. УНМЄВ реалізується у відповідності до зобов'язань держави України щодо спрощення торгівлі, в рамках здійснення директиви ЄС 2010/65, ЄС 2002/59, Угоди Світової організації торгівлі (СОТ) щодо спрощення процедур торгівлі від 7 грудня 2013 р.</a:t>
            </a:r>
          </a:p>
          <a:p>
            <a:pPr marL="57150" indent="0" algn="just">
              <a:buNone/>
            </a:pPr>
            <a:r>
              <a:rPr lang="uk-UA" sz="1250" b="1" dirty="0" smtClean="0">
                <a:solidFill>
                  <a:srgbClr val="00478E"/>
                </a:solidFill>
                <a:latin typeface="Century Gothic" pitchFamily="34" charset="0"/>
              </a:rPr>
              <a:t>Система моніторингу суден і інформації - </a:t>
            </a:r>
            <a:r>
              <a:rPr lang="uk-UA" sz="1250" b="1" dirty="0" err="1" smtClean="0">
                <a:solidFill>
                  <a:srgbClr val="00478E"/>
                </a:solidFill>
                <a:latin typeface="Century Gothic" pitchFamily="34" charset="0"/>
              </a:rPr>
              <a:t>SafeSeaNet</a:t>
            </a:r>
            <a:r>
              <a:rPr lang="uk-UA" sz="1250" b="1" dirty="0" smtClean="0">
                <a:solidFill>
                  <a:srgbClr val="00478E"/>
                </a:solidFill>
                <a:latin typeface="Century Gothic" pitchFamily="34" charset="0"/>
              </a:rPr>
              <a:t> </a:t>
            </a:r>
            <a:r>
              <a:rPr lang="uk-UA" sz="1250" dirty="0" smtClean="0">
                <a:solidFill>
                  <a:srgbClr val="00478E"/>
                </a:solidFill>
                <a:latin typeface="Century Gothic" pitchFamily="34" charset="0"/>
              </a:rPr>
              <a:t>(SSN) - європейська система, яка створена з метою обміну між державами-членами всієї важливою інформацією щодо руху морських суден і точного характеру вантажу, що перевозиться. Регламентується Директивою ЄС 2002/59.</a:t>
            </a:r>
          </a:p>
          <a:p>
            <a:pPr marL="57150" indent="0" algn="just">
              <a:buNone/>
            </a:pPr>
            <a:r>
              <a:rPr lang="uk-UA" sz="1250" b="1" dirty="0" smtClean="0">
                <a:solidFill>
                  <a:srgbClr val="00478E"/>
                </a:solidFill>
                <a:latin typeface="Century Gothic" pitchFamily="34" charset="0"/>
              </a:rPr>
              <a:t>Національний сегмент Системи </a:t>
            </a:r>
            <a:r>
              <a:rPr lang="uk-UA" sz="1250" dirty="0" smtClean="0">
                <a:solidFill>
                  <a:srgbClr val="00478E"/>
                </a:solidFill>
                <a:latin typeface="Century Gothic" pitchFamily="34" charset="0"/>
              </a:rPr>
              <a:t>– елемент УНМЕВ, який забезпечує обмін інформацією в електронній формі між державами-членами Європейського Союзу. Він включає в себе технічні та процедурні елементи Системи, які підтримують надання, одержання і використання інформації, яка необхідна для імплементації нормативно-правової бази Системи в державі-учасниці. Ці елементи входять в сферу відповідальності відповідної держави-учасниці, і їх адміністрування може здійснюватися або безпосередньо через Національну уповноважену адміністрацію, або через ланцюжок спеціально створених Локальних уповноважених організацій, або іншими відповідними органами, створеними для цих завдань за участю третіх сторін. НС Системи додатково регулюється Документом по контролю інтерфейсу і функціональних можливостей Системи.</a:t>
            </a:r>
            <a:endParaRPr lang="uk-UA" sz="1250"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3</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Загальна інформація про систему</a:t>
            </a:r>
            <a:endParaRPr lang="uk-UA" sz="3200"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Autofit/>
          </a:bodyPr>
          <a:lstStyle/>
          <a:p>
            <a:pPr marL="57150" indent="0" algn="just">
              <a:buNone/>
            </a:pPr>
            <a:r>
              <a:rPr lang="uk-UA" sz="1400" b="1" dirty="0" smtClean="0">
                <a:solidFill>
                  <a:srgbClr val="00478E"/>
                </a:solidFill>
                <a:latin typeface="Century Gothic" pitchFamily="34" charset="0"/>
              </a:rPr>
              <a:t>Мета створення та призначення УНМЄВ:</a:t>
            </a:r>
          </a:p>
          <a:p>
            <a:pPr marL="57150" indent="0" algn="just">
              <a:buNone/>
            </a:pPr>
            <a:r>
              <a:rPr lang="uk-UA" sz="1400" dirty="0" smtClean="0">
                <a:solidFill>
                  <a:srgbClr val="00478E"/>
                </a:solidFill>
                <a:latin typeface="Century Gothic" pitchFamily="34" charset="0"/>
              </a:rPr>
              <a:t>УНМЄВ створено з метою спрощення формальностей при виконанні процедур оформлення осіб, транспортних засобів та вантажів при обробці їх в портах України, забезпечення повною та своєчасною інформацією стосовно осіб, транспортних засобів та вантажів, єдиної точки подання документів, виключення необхідності дублювання документів, застосування електронних документів та документів в електронному вигляді (де це допустимо) та електронної передачі інформації як між учасниками процесу в середні держави так і на міждержавному рівні, та забезпечення ефективності планування портової логістики. </a:t>
            </a:r>
          </a:p>
          <a:p>
            <a:pPr marL="57150" indent="0" algn="just">
              <a:buNone/>
            </a:pPr>
            <a:r>
              <a:rPr lang="uk-UA" sz="1400" dirty="0" smtClean="0">
                <a:solidFill>
                  <a:srgbClr val="00478E"/>
                </a:solidFill>
                <a:latin typeface="Century Gothic" pitchFamily="34" charset="0"/>
              </a:rPr>
              <a:t>Основним призначенням УНМЄВ є забезпечення можливості надання та доступу до інформації з формальностей в єдине місце в єдиному стандартизованому вигляді всім суб’єктам, що задіяні в процесі обробки осіб, транспортних засобів та вантажів в портах з дотриманням вимог діючого законодавства та без залежності від форми власності та державної приналежності такого суб’єкту.</a:t>
            </a:r>
          </a:p>
          <a:p>
            <a:pPr marL="57150" indent="0" algn="just">
              <a:buNone/>
            </a:pPr>
            <a:r>
              <a:rPr lang="uk-UA" sz="1400" dirty="0" smtClean="0">
                <a:solidFill>
                  <a:srgbClr val="00478E"/>
                </a:solidFill>
                <a:latin typeface="Century Gothic" pitchFamily="34" charset="0"/>
              </a:rPr>
              <a:t>Призначенням Системи є підтримка діяльності ЄС та держав-членів, спрямованої на підвищення безпеки на морі, безпеки портів, захист навколишнього середовища та підвищення безпеки й ефективності руху морських суден.</a:t>
            </a:r>
            <a:endParaRPr lang="uk-UA" sz="1400"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4</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Tree>
    <p:extLst>
      <p:ext uri="{BB962C8B-B14F-4D97-AF65-F5344CB8AC3E}">
        <p14:creationId xmlns:p14="http://schemas.microsoft.com/office/powerpoint/2010/main" val="1134974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Основні функції УНМЄВ</a:t>
            </a:r>
            <a:endParaRPr lang="uk-UA" sz="3200"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rmAutofit/>
          </a:bodyPr>
          <a:lstStyle/>
          <a:p>
            <a:pPr marL="57150" indent="0" algn="just">
              <a:buNone/>
            </a:pPr>
            <a:r>
              <a:rPr lang="uk-UA" sz="2000" b="1" dirty="0" smtClean="0">
                <a:solidFill>
                  <a:srgbClr val="00478E"/>
                </a:solidFill>
                <a:latin typeface="Century Gothic" pitchFamily="34" charset="0"/>
              </a:rPr>
              <a:t>УНМЄВ має виконувати наступні основні функції:</a:t>
            </a:r>
          </a:p>
          <a:p>
            <a:pPr marL="628650" lvl="1" indent="-171450" algn="just"/>
            <a:r>
              <a:rPr lang="uk-UA" sz="1400" dirty="0" smtClean="0">
                <a:solidFill>
                  <a:srgbClr val="00478E"/>
                </a:solidFill>
                <a:latin typeface="Century Gothic" pitchFamily="34" charset="0"/>
              </a:rPr>
              <a:t>надання можливості доступу до УНМЄВ всіх суб’єктів, що задіяні в обробці осіб, транспортних засобів та вантажів в портах;</a:t>
            </a:r>
          </a:p>
          <a:p>
            <a:pPr marL="628650" lvl="1" indent="-171450" algn="just"/>
            <a:r>
              <a:rPr lang="uk-UA" sz="1400" dirty="0" smtClean="0">
                <a:solidFill>
                  <a:srgbClr val="00478E"/>
                </a:solidFill>
                <a:latin typeface="Century Gothic" pitchFamily="34" charset="0"/>
              </a:rPr>
              <a:t>підтримку єдиного стандартизованого формату електронного документу для кожного типу формальностей, що виконуються;</a:t>
            </a:r>
          </a:p>
          <a:p>
            <a:pPr marL="628650" lvl="1" indent="-171450" algn="just"/>
            <a:r>
              <a:rPr lang="uk-UA" sz="1400" dirty="0" smtClean="0">
                <a:solidFill>
                  <a:srgbClr val="00478E"/>
                </a:solidFill>
                <a:latin typeface="Century Gothic" pitchFamily="34" charset="0"/>
              </a:rPr>
              <a:t>забезпечення юридичної вагомості документів, що надаються до системи;</a:t>
            </a:r>
          </a:p>
          <a:p>
            <a:pPr marL="628650" lvl="1" indent="-171450" algn="just"/>
            <a:r>
              <a:rPr lang="uk-UA" sz="1400" dirty="0" smtClean="0">
                <a:solidFill>
                  <a:srgbClr val="00478E"/>
                </a:solidFill>
                <a:latin typeface="Century Gothic" pitchFamily="34" charset="0"/>
              </a:rPr>
              <a:t>забезпечення обробки та збереження документів, що надаються у відповідності з діючими вимогами до електронних документів та документообігу;</a:t>
            </a:r>
          </a:p>
          <a:p>
            <a:pPr marL="628650" lvl="1" indent="-171450" algn="just"/>
            <a:r>
              <a:rPr lang="uk-UA" sz="1400" dirty="0" smtClean="0">
                <a:solidFill>
                  <a:srgbClr val="00478E"/>
                </a:solidFill>
                <a:latin typeface="Century Gothic" pitchFamily="34" charset="0"/>
              </a:rPr>
              <a:t>взаємодію з системами митної служби, іншими системами контролюючих органів;</a:t>
            </a:r>
          </a:p>
          <a:p>
            <a:pPr marL="628650" lvl="1" indent="-171450" algn="just"/>
            <a:r>
              <a:rPr lang="uk-UA" sz="1400" dirty="0" smtClean="0">
                <a:solidFill>
                  <a:srgbClr val="00478E"/>
                </a:solidFill>
                <a:latin typeface="Century Gothic" pitchFamily="34" charset="0"/>
              </a:rPr>
              <a:t>взаємодію з системами портового співтовариства;</a:t>
            </a:r>
          </a:p>
          <a:p>
            <a:pPr marL="628650" lvl="1" indent="-171450" algn="just"/>
            <a:r>
              <a:rPr lang="uk-UA" sz="1400" dirty="0" smtClean="0">
                <a:solidFill>
                  <a:srgbClr val="00478E"/>
                </a:solidFill>
                <a:latin typeface="Century Gothic" pitchFamily="34" charset="0"/>
              </a:rPr>
              <a:t>взаємодію НС Системи з Системою  та з системами НМЄВ інших держав-членів;</a:t>
            </a:r>
          </a:p>
          <a:p>
            <a:pPr marL="628650" lvl="1" indent="-171450" algn="just"/>
            <a:r>
              <a:rPr lang="uk-UA" sz="1400" dirty="0" smtClean="0">
                <a:solidFill>
                  <a:srgbClr val="00478E"/>
                </a:solidFill>
                <a:latin typeface="Century Gothic" pitchFamily="34" charset="0"/>
              </a:rPr>
              <a:t>підтримку можливостей  надання додаткової інформації, в якій зацікавлені учасники транспортного процесу.</a:t>
            </a:r>
            <a:endParaRPr lang="uk-UA" sz="1400"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5</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Tree>
    <p:extLst>
      <p:ext uri="{BB962C8B-B14F-4D97-AF65-F5344CB8AC3E}">
        <p14:creationId xmlns:p14="http://schemas.microsoft.com/office/powerpoint/2010/main" val="4064128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Основні функції УНМЄВ</a:t>
            </a:r>
            <a:endParaRPr lang="uk-UA" sz="3200"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rmAutofit fontScale="70000" lnSpcReduction="20000"/>
          </a:bodyPr>
          <a:lstStyle/>
          <a:p>
            <a:pPr marL="57150" indent="0" algn="just">
              <a:buNone/>
            </a:pPr>
            <a:r>
              <a:rPr lang="uk-UA" sz="2000" b="1" dirty="0" smtClean="0">
                <a:solidFill>
                  <a:srgbClr val="00478E"/>
                </a:solidFill>
                <a:latin typeface="Century Gothic" pitchFamily="34" charset="0"/>
              </a:rPr>
              <a:t>Невиключний перелік типів інформації, що може бути оброблено УНМЄВ:</a:t>
            </a:r>
          </a:p>
          <a:p>
            <a:pPr marL="400050" algn="just"/>
            <a:r>
              <a:rPr lang="uk-UA" sz="2000" dirty="0" smtClean="0">
                <a:solidFill>
                  <a:srgbClr val="00478E"/>
                </a:solidFill>
                <a:latin typeface="Century Gothic" pitchFamily="34" charset="0"/>
              </a:rPr>
              <a:t>морські дані, що необхідні для НС Системи, зокрема:</a:t>
            </a:r>
          </a:p>
          <a:p>
            <a:pPr marL="800100" lvl="1" algn="just"/>
            <a:r>
              <a:rPr lang="uk-UA" sz="1600" dirty="0" smtClean="0">
                <a:solidFill>
                  <a:srgbClr val="00478E"/>
                </a:solidFill>
                <a:latin typeface="Century Gothic" pitchFamily="34" charset="0"/>
              </a:rPr>
              <a:t>Інформація щодо заходів до портів</a:t>
            </a:r>
          </a:p>
          <a:p>
            <a:pPr marL="800100" lvl="1" algn="just"/>
            <a:r>
              <a:rPr lang="uk-UA" sz="1600" dirty="0" smtClean="0">
                <a:solidFill>
                  <a:srgbClr val="00478E"/>
                </a:solidFill>
                <a:latin typeface="Century Gothic" pitchFamily="34" charset="0"/>
              </a:rPr>
              <a:t>Інформація про небезпечні матеріали</a:t>
            </a:r>
          </a:p>
          <a:p>
            <a:pPr marL="800100" lvl="1" algn="just"/>
            <a:r>
              <a:rPr lang="uk-UA" sz="1600" dirty="0" smtClean="0">
                <a:solidFill>
                  <a:srgbClr val="00478E"/>
                </a:solidFill>
                <a:latin typeface="Century Gothic" pitchFamily="34" charset="0"/>
              </a:rPr>
              <a:t>Інформація про нештатні ситуації</a:t>
            </a:r>
          </a:p>
          <a:p>
            <a:pPr marL="800100" lvl="1" algn="just"/>
            <a:r>
              <a:rPr lang="uk-UA" sz="1600" dirty="0" smtClean="0">
                <a:solidFill>
                  <a:srgbClr val="00478E"/>
                </a:solidFill>
                <a:latin typeface="Century Gothic" pitchFamily="34" charset="0"/>
              </a:rPr>
              <a:t>Інформація про місцеположення</a:t>
            </a:r>
          </a:p>
          <a:p>
            <a:pPr marL="800100" lvl="1" algn="just"/>
            <a:r>
              <a:rPr lang="uk-UA" sz="1600" dirty="0" smtClean="0">
                <a:solidFill>
                  <a:srgbClr val="00478E"/>
                </a:solidFill>
                <a:latin typeface="Century Gothic" pitchFamily="34" charset="0"/>
              </a:rPr>
              <a:t>Інформація щодо безпеки</a:t>
            </a:r>
          </a:p>
          <a:p>
            <a:pPr marL="800100" lvl="1" algn="just"/>
            <a:r>
              <a:rPr lang="uk-UA" sz="1600" dirty="0" smtClean="0">
                <a:solidFill>
                  <a:srgbClr val="00478E"/>
                </a:solidFill>
                <a:latin typeface="Century Gothic" pitchFamily="34" charset="0"/>
              </a:rPr>
              <a:t>Інформація про відходи та залишки вантажу</a:t>
            </a:r>
          </a:p>
          <a:p>
            <a:pPr marL="800100" lvl="1" algn="just"/>
            <a:r>
              <a:rPr lang="uk-UA" sz="1600" dirty="0" smtClean="0">
                <a:solidFill>
                  <a:srgbClr val="00478E"/>
                </a:solidFill>
                <a:latin typeface="Century Gothic" pitchFamily="34" charset="0"/>
              </a:rPr>
              <a:t>Інформація про вилучення;</a:t>
            </a:r>
          </a:p>
          <a:p>
            <a:pPr marL="400050" algn="just"/>
            <a:r>
              <a:rPr lang="uk-UA" sz="2000" dirty="0" smtClean="0">
                <a:solidFill>
                  <a:srgbClr val="00478E"/>
                </a:solidFill>
                <a:latin typeface="Century Gothic" pitchFamily="34" charset="0"/>
              </a:rPr>
              <a:t>документи щодо здійснення формальностей з приходу та відходу суден до порту;</a:t>
            </a:r>
          </a:p>
          <a:p>
            <a:pPr marL="400050" algn="just"/>
            <a:r>
              <a:rPr lang="uk-UA" sz="2000" dirty="0" smtClean="0">
                <a:solidFill>
                  <a:srgbClr val="00478E"/>
                </a:solidFill>
                <a:latin typeface="Century Gothic" pitchFamily="34" charset="0"/>
              </a:rPr>
              <a:t>документи щодо здійснення формальностей з ввезення та вивезення вантажів до/з порту;</a:t>
            </a:r>
          </a:p>
          <a:p>
            <a:pPr marL="400050" algn="just"/>
            <a:r>
              <a:rPr lang="uk-UA" sz="2000" dirty="0" smtClean="0">
                <a:solidFill>
                  <a:srgbClr val="00478E"/>
                </a:solidFill>
                <a:latin typeface="Century Gothic" pitchFamily="34" charset="0"/>
              </a:rPr>
              <a:t>документи щодо здійснення формальностей з прибуття та вибуття пасажирів та членів екіпажу до/з порту.</a:t>
            </a:r>
          </a:p>
          <a:p>
            <a:pPr marL="57150" indent="0" algn="just">
              <a:buNone/>
            </a:pPr>
            <a:endParaRPr lang="uk-UA" sz="2000" dirty="0" smtClean="0">
              <a:solidFill>
                <a:srgbClr val="00478E"/>
              </a:solidFill>
              <a:latin typeface="Century Gothic" pitchFamily="34" charset="0"/>
            </a:endParaRPr>
          </a:p>
          <a:p>
            <a:pPr marL="57150" indent="0" algn="just">
              <a:buNone/>
            </a:pPr>
            <a:r>
              <a:rPr lang="uk-UA" sz="2000" dirty="0" smtClean="0">
                <a:solidFill>
                  <a:srgbClr val="00478E"/>
                </a:solidFill>
                <a:latin typeface="Century Gothic" pitchFamily="34" charset="0"/>
              </a:rPr>
              <a:t>Повний перелік документів, що може бути оброблено УНМЄВ, регулюється вимогами діючого законодавства, міжнародними зобов’язаннями України та може бути уточнено у відповідних розділах Регламенту УНМЄВ.</a:t>
            </a:r>
            <a:endParaRPr lang="uk-UA" sz="2000"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6</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Tree>
    <p:extLst>
      <p:ext uri="{BB962C8B-B14F-4D97-AF65-F5344CB8AC3E}">
        <p14:creationId xmlns:p14="http://schemas.microsoft.com/office/powerpoint/2010/main" val="4263331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Группа 11"/>
          <p:cNvGrpSpPr/>
          <p:nvPr/>
        </p:nvGrpSpPr>
        <p:grpSpPr>
          <a:xfrm>
            <a:off x="1423988" y="1959294"/>
            <a:ext cx="6296024" cy="4312920"/>
            <a:chOff x="0" y="0"/>
            <a:chExt cx="8621971" cy="4313208"/>
          </a:xfrm>
        </p:grpSpPr>
        <p:sp>
          <p:nvSpPr>
            <p:cNvPr id="17" name="Овал 16"/>
            <p:cNvSpPr/>
            <p:nvPr/>
          </p:nvSpPr>
          <p:spPr>
            <a:xfrm>
              <a:off x="2100401" y="0"/>
              <a:ext cx="6521570" cy="431320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endParaRPr lang="ru-RU"/>
            </a:p>
          </p:txBody>
        </p:sp>
        <p:sp>
          <p:nvSpPr>
            <p:cNvPr id="18" name="Овал 17"/>
            <p:cNvSpPr/>
            <p:nvPr/>
          </p:nvSpPr>
          <p:spPr>
            <a:xfrm>
              <a:off x="5910402" y="2638602"/>
              <a:ext cx="2189816" cy="96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uk-UA" sz="900" kern="1200">
                  <a:solidFill>
                    <a:srgbClr val="FFFFFF"/>
                  </a:solidFill>
                  <a:effectLst/>
                  <a:ea typeface="Times New Roman" panose="02020603050405020304" pitchFamily="18" charset="0"/>
                  <a:cs typeface="Times New Roman" panose="02020603050405020304" pitchFamily="18" charset="0"/>
                </a:rPr>
                <a:t>ІС Морської пошуково- рятувальної служби</a:t>
              </a:r>
              <a:endParaRPr lang="ru-RU" sz="1200">
                <a:effectLst/>
                <a:latin typeface="Times New Roman" panose="02020603050405020304" pitchFamily="18" charset="0"/>
                <a:ea typeface="Times New Roman" panose="02020603050405020304" pitchFamily="18" charset="0"/>
              </a:endParaRPr>
            </a:p>
          </p:txBody>
        </p:sp>
        <p:sp>
          <p:nvSpPr>
            <p:cNvPr id="19" name="Овал 18"/>
            <p:cNvSpPr/>
            <p:nvPr/>
          </p:nvSpPr>
          <p:spPr>
            <a:xfrm>
              <a:off x="6662997" y="1634349"/>
              <a:ext cx="1776360" cy="7756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ru-RU" sz="1000" kern="1200">
                  <a:solidFill>
                    <a:srgbClr val="FFFFFF"/>
                  </a:solidFill>
                  <a:effectLst/>
                  <a:ea typeface="Times New Roman" panose="02020603050405020304" pitchFamily="18" charset="0"/>
                  <a:cs typeface="Times New Roman" panose="02020603050405020304" pitchFamily="18" charset="0"/>
                </a:rPr>
                <a:t>ІС Госгідрографії</a:t>
              </a:r>
              <a:endParaRPr lang="ru-RU" sz="1200">
                <a:effectLst/>
                <a:latin typeface="Times New Roman" panose="02020603050405020304" pitchFamily="18" charset="0"/>
                <a:ea typeface="Times New Roman" panose="02020603050405020304" pitchFamily="18" charset="0"/>
              </a:endParaRPr>
            </a:p>
          </p:txBody>
        </p:sp>
        <p:sp>
          <p:nvSpPr>
            <p:cNvPr id="20" name="Овал 19"/>
            <p:cNvSpPr/>
            <p:nvPr/>
          </p:nvSpPr>
          <p:spPr>
            <a:xfrm>
              <a:off x="2739204" y="1495525"/>
              <a:ext cx="1686795" cy="8096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ru-RU" sz="1000" kern="1200">
                  <a:solidFill>
                    <a:srgbClr val="FFFFFF"/>
                  </a:solidFill>
                  <a:effectLst/>
                  <a:ea typeface="Times New Roman" panose="02020603050405020304" pitchFamily="18" charset="0"/>
                  <a:cs typeface="Times New Roman" panose="02020603050405020304" pitchFamily="18" charset="0"/>
                </a:rPr>
                <a:t>Національний сегмент </a:t>
              </a:r>
              <a:r>
                <a:rPr lang="en-US" sz="1000" kern="1200">
                  <a:solidFill>
                    <a:srgbClr val="FFFFFF"/>
                  </a:solidFill>
                  <a:effectLst/>
                  <a:ea typeface="Times New Roman" panose="02020603050405020304" pitchFamily="18" charset="0"/>
                  <a:cs typeface="Times New Roman" panose="02020603050405020304" pitchFamily="18" charset="0"/>
                </a:rPr>
                <a:t>SafeSeaNet</a:t>
              </a:r>
              <a:endParaRPr lang="ru-RU" sz="1200">
                <a:effectLst/>
                <a:latin typeface="Times New Roman" panose="02020603050405020304" pitchFamily="18" charset="0"/>
                <a:ea typeface="Times New Roman" panose="02020603050405020304" pitchFamily="18" charset="0"/>
              </a:endParaRPr>
            </a:p>
          </p:txBody>
        </p:sp>
        <p:sp>
          <p:nvSpPr>
            <p:cNvPr id="21" name="Овал 20"/>
            <p:cNvSpPr/>
            <p:nvPr/>
          </p:nvSpPr>
          <p:spPr>
            <a:xfrm>
              <a:off x="0" y="1651601"/>
              <a:ext cx="1408734" cy="5175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900" kern="1200">
                  <a:solidFill>
                    <a:srgbClr val="FFFFFF"/>
                  </a:solidFill>
                  <a:effectLst/>
                  <a:ea typeface="Times New Roman" panose="02020603050405020304" pitchFamily="18" charset="0"/>
                  <a:cs typeface="Times New Roman" panose="02020603050405020304" pitchFamily="18" charset="0"/>
                </a:rPr>
                <a:t>SafeSeaNet</a:t>
              </a:r>
              <a:endParaRPr lang="ru-RU" sz="1200">
                <a:effectLst/>
                <a:latin typeface="Times New Roman" panose="02020603050405020304" pitchFamily="18" charset="0"/>
                <a:ea typeface="Times New Roman" panose="02020603050405020304" pitchFamily="18" charset="0"/>
              </a:endParaRPr>
            </a:p>
          </p:txBody>
        </p:sp>
        <p:sp>
          <p:nvSpPr>
            <p:cNvPr id="22" name="Овал 21"/>
            <p:cNvSpPr/>
            <p:nvPr/>
          </p:nvSpPr>
          <p:spPr>
            <a:xfrm>
              <a:off x="5910402" y="307859"/>
              <a:ext cx="999110" cy="5175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uk-UA" sz="1200" kern="1200">
                  <a:solidFill>
                    <a:srgbClr val="FFFFFF"/>
                  </a:solidFill>
                  <a:effectLst/>
                  <a:ea typeface="Times New Roman" panose="02020603050405020304" pitchFamily="18" charset="0"/>
                  <a:cs typeface="Times New Roman" panose="02020603050405020304" pitchFamily="18" charset="0"/>
                </a:rPr>
                <a:t>ІСПС</a:t>
              </a:r>
              <a:endParaRPr lang="ru-RU" sz="1200">
                <a:effectLst/>
                <a:latin typeface="Times New Roman" panose="02020603050405020304" pitchFamily="18" charset="0"/>
                <a:ea typeface="Times New Roman" panose="02020603050405020304" pitchFamily="18" charset="0"/>
              </a:endParaRPr>
            </a:p>
          </p:txBody>
        </p:sp>
        <p:cxnSp>
          <p:nvCxnSpPr>
            <p:cNvPr id="23" name="Прямая со стрелкой 22"/>
            <p:cNvCxnSpPr/>
            <p:nvPr/>
          </p:nvCxnSpPr>
          <p:spPr>
            <a:xfrm flipV="1">
              <a:off x="1604391" y="1906437"/>
              <a:ext cx="978287" cy="1774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V="1">
              <a:off x="4425999" y="825443"/>
              <a:ext cx="1392387" cy="89121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flipH="1">
              <a:off x="4520890" y="1906438"/>
              <a:ext cx="20393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H="1" flipV="1">
              <a:off x="4425999" y="2167208"/>
              <a:ext cx="1392387" cy="9124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46"/>
            <p:cNvSpPr txBox="1"/>
            <p:nvPr/>
          </p:nvSpPr>
          <p:spPr>
            <a:xfrm rot="19183328">
              <a:off x="3946859" y="836780"/>
              <a:ext cx="1724775" cy="453420"/>
            </a:xfrm>
            <a:prstGeom prst="rect">
              <a:avLst/>
            </a:prstGeom>
            <a:noFill/>
          </p:spPr>
          <p:txBody>
            <a:bodyPr wrap="square" rtlCol="0">
              <a:noAutofit/>
            </a:bodyPr>
            <a:lstStyle/>
            <a:p>
              <a:pPr algn="ctr">
                <a:spcAft>
                  <a:spcPts val="0"/>
                </a:spcAft>
              </a:pPr>
              <a:r>
                <a:rPr lang="ru-RU"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Інформація про судно та вантаж</a:t>
              </a:r>
              <a:endParaRPr lang="ru-RU" sz="1200">
                <a:effectLst/>
                <a:latin typeface="Times New Roman" panose="02020603050405020304" pitchFamily="18" charset="0"/>
                <a:ea typeface="Times New Roman" panose="02020603050405020304" pitchFamily="18" charset="0"/>
              </a:endParaRPr>
            </a:p>
          </p:txBody>
        </p:sp>
        <p:sp>
          <p:nvSpPr>
            <p:cNvPr id="28" name="TextBox 47"/>
            <p:cNvSpPr txBox="1"/>
            <p:nvPr/>
          </p:nvSpPr>
          <p:spPr>
            <a:xfrm>
              <a:off x="4780404" y="1377262"/>
              <a:ext cx="1724140" cy="605830"/>
            </a:xfrm>
            <a:prstGeom prst="rect">
              <a:avLst/>
            </a:prstGeom>
            <a:noFill/>
          </p:spPr>
          <p:txBody>
            <a:bodyPr wrap="square" rtlCol="0">
              <a:noAutofit/>
            </a:bodyPr>
            <a:lstStyle/>
            <a:p>
              <a:pPr algn="ctr">
                <a:spcAft>
                  <a:spcPts val="0"/>
                </a:spcAft>
              </a:pPr>
              <a:r>
                <a:rPr lang="ru-RU" sz="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Позиціонування судна</a:t>
              </a:r>
              <a:endParaRPr lang="ru-RU" sz="1200">
                <a:effectLst/>
                <a:latin typeface="Times New Roman" panose="02020603050405020304" pitchFamily="18" charset="0"/>
                <a:ea typeface="Times New Roman" panose="02020603050405020304" pitchFamily="18" charset="0"/>
              </a:endParaRPr>
            </a:p>
            <a:p>
              <a:pPr algn="ctr">
                <a:spcAft>
                  <a:spcPts val="0"/>
                </a:spcAft>
              </a:pPr>
              <a:r>
                <a:rPr lang="ru-RU" sz="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за допомогою  технології </a:t>
              </a:r>
              <a:r>
                <a:rPr lang="en-US" sz="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AIS </a:t>
              </a:r>
              <a:r>
                <a:rPr lang="uk-UA" sz="8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ближнього радіусу дії</a:t>
              </a:r>
              <a:endParaRPr lang="ru-RU" sz="1200">
                <a:effectLst/>
                <a:latin typeface="Times New Roman" panose="02020603050405020304" pitchFamily="18" charset="0"/>
                <a:ea typeface="Times New Roman" panose="02020603050405020304" pitchFamily="18" charset="0"/>
              </a:endParaRPr>
            </a:p>
          </p:txBody>
        </p:sp>
        <p:sp>
          <p:nvSpPr>
            <p:cNvPr id="29" name="TextBox 48"/>
            <p:cNvSpPr txBox="1"/>
            <p:nvPr/>
          </p:nvSpPr>
          <p:spPr>
            <a:xfrm rot="2594960">
              <a:off x="4027547" y="2563029"/>
              <a:ext cx="1724775" cy="777292"/>
            </a:xfrm>
            <a:prstGeom prst="rect">
              <a:avLst/>
            </a:prstGeom>
            <a:noFill/>
          </p:spPr>
          <p:txBody>
            <a:bodyPr wrap="square" rtlCol="0">
              <a:noAutofit/>
            </a:bodyPr>
            <a:lstStyle/>
            <a:p>
              <a:pPr algn="ctr">
                <a:spcAft>
                  <a:spcPts val="0"/>
                </a:spcAft>
              </a:pPr>
              <a:r>
                <a:rPr lang="ru-RU" sz="9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Позиціонування судна за допомогою технології </a:t>
              </a:r>
              <a:r>
                <a:rPr lang="en-US" sz="9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LRIT </a:t>
              </a:r>
              <a:r>
                <a:rPr lang="uk-UA" sz="9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дальнього радіусу дії</a:t>
              </a:r>
              <a:endParaRPr lang="ru-RU" sz="1200">
                <a:effectLst/>
                <a:latin typeface="Times New Roman" panose="02020603050405020304" pitchFamily="18" charset="0"/>
                <a:ea typeface="Times New Roman" panose="02020603050405020304" pitchFamily="18" charset="0"/>
              </a:endParaRPr>
            </a:p>
            <a:p>
              <a:pPr algn="ctr">
                <a:spcAft>
                  <a:spcPts val="0"/>
                </a:spcAft>
              </a:pPr>
              <a:r>
                <a:rPr lang="ru-RU" sz="9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Інциденти</a:t>
              </a:r>
              <a:endParaRPr lang="ru-RU" sz="1200">
                <a:effectLst/>
                <a:latin typeface="Times New Roman" panose="02020603050405020304" pitchFamily="18" charset="0"/>
                <a:ea typeface="Times New Roman" panose="02020603050405020304" pitchFamily="18" charset="0"/>
              </a:endParaRPr>
            </a:p>
          </p:txBody>
        </p:sp>
        <p:sp>
          <p:nvSpPr>
            <p:cNvPr id="30" name="TextBox 50"/>
            <p:cNvSpPr txBox="1"/>
            <p:nvPr/>
          </p:nvSpPr>
          <p:spPr>
            <a:xfrm>
              <a:off x="3087677" y="3248203"/>
              <a:ext cx="1851145" cy="523220"/>
            </a:xfrm>
            <a:prstGeom prst="rect">
              <a:avLst/>
            </a:prstGeom>
            <a:noFill/>
          </p:spPr>
          <p:txBody>
            <a:bodyPr wrap="square" rtlCol="0">
              <a:noAutofit/>
            </a:bodyPr>
            <a:lstStyle/>
            <a:p>
              <a:pPr>
                <a:spcAft>
                  <a:spcPts val="0"/>
                </a:spcAft>
              </a:pPr>
              <a:r>
                <a:rPr lang="ru-RU" sz="2800" b="1" kern="1200">
                  <a:solidFill>
                    <a:srgbClr val="5B9BD5"/>
                  </a:solidFill>
                  <a:effectLst/>
                  <a:latin typeface="Calibri" panose="020F0502020204030204" pitchFamily="34" charset="0"/>
                  <a:ea typeface="Times New Roman" panose="02020603050405020304" pitchFamily="18" charset="0"/>
                  <a:cs typeface="Times New Roman" panose="02020603050405020304" pitchFamily="18" charset="0"/>
                </a:rPr>
                <a:t>УНМЄВ</a:t>
              </a:r>
              <a:endParaRPr lang="ru-RU" sz="1200">
                <a:effectLst/>
                <a:latin typeface="Times New Roman" panose="02020603050405020304" pitchFamily="18" charset="0"/>
                <a:ea typeface="Times New Roman" panose="02020603050405020304" pitchFamily="18" charset="0"/>
              </a:endParaRPr>
            </a:p>
          </p:txBody>
        </p:sp>
        <p:sp>
          <p:nvSpPr>
            <p:cNvPr id="31" name="Овал 30"/>
            <p:cNvSpPr/>
            <p:nvPr/>
          </p:nvSpPr>
          <p:spPr>
            <a:xfrm>
              <a:off x="0" y="2702047"/>
              <a:ext cx="1460909" cy="5175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uk-UA" sz="800" kern="1200">
                  <a:solidFill>
                    <a:srgbClr val="FFFFFF"/>
                  </a:solidFill>
                  <a:effectLst/>
                  <a:ea typeface="Times New Roman" panose="02020603050405020304" pitchFamily="18" charset="0"/>
                  <a:cs typeface="Times New Roman" panose="02020603050405020304" pitchFamily="18" charset="0"/>
                </a:rPr>
                <a:t>НМЄВ інших країн</a:t>
              </a:r>
              <a:endParaRPr lang="ru-RU" sz="1200">
                <a:effectLst/>
                <a:latin typeface="Times New Roman" panose="02020603050405020304" pitchFamily="18" charset="0"/>
                <a:ea typeface="Times New Roman" panose="02020603050405020304" pitchFamily="18" charset="0"/>
              </a:endParaRPr>
            </a:p>
          </p:txBody>
        </p:sp>
        <p:cxnSp>
          <p:nvCxnSpPr>
            <p:cNvPr id="32" name="Прямая со стрелкой 31"/>
            <p:cNvCxnSpPr/>
            <p:nvPr/>
          </p:nvCxnSpPr>
          <p:spPr>
            <a:xfrm>
              <a:off x="494457" y="2249086"/>
              <a:ext cx="0" cy="3743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0" y="1000108"/>
            <a:ext cx="9144000" cy="1143000"/>
          </a:xfrm>
        </p:spPr>
        <p:txBody>
          <a:bodyPr>
            <a:noAutofit/>
          </a:bodyPr>
          <a:lstStyle/>
          <a:p>
            <a:pPr lvl="0"/>
            <a:r>
              <a:rPr lang="uk-UA" sz="3200" b="1" dirty="0" smtClean="0">
                <a:solidFill>
                  <a:srgbClr val="00478E"/>
                </a:solidFill>
                <a:latin typeface="Century Gothic" pitchFamily="34" charset="0"/>
              </a:rPr>
              <a:t>Архітектурна модель УНМЄВ</a:t>
            </a:r>
            <a:endParaRPr lang="uk-UA" sz="3200" b="1"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7</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cxnSp>
        <p:nvCxnSpPr>
          <p:cNvPr id="13" name="Прямая со стрелкой 12"/>
          <p:cNvCxnSpPr/>
          <p:nvPr/>
        </p:nvCxnSpPr>
        <p:spPr bwMode="auto">
          <a:xfrm>
            <a:off x="1548742" y="4115754"/>
            <a:ext cx="0" cy="2902288"/>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Прямая со стрелкой 13"/>
          <p:cNvCxnSpPr/>
          <p:nvPr/>
        </p:nvCxnSpPr>
        <p:spPr bwMode="auto">
          <a:xfrm>
            <a:off x="1548742" y="7018042"/>
            <a:ext cx="2545867" cy="601084"/>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Прямая со стрелкой 14"/>
          <p:cNvCxnSpPr/>
          <p:nvPr/>
        </p:nvCxnSpPr>
        <p:spPr bwMode="auto">
          <a:xfrm flipV="1">
            <a:off x="4094609" y="7018042"/>
            <a:ext cx="2545867" cy="601084"/>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Прямая со стрелкой 15"/>
          <p:cNvCxnSpPr/>
          <p:nvPr/>
        </p:nvCxnSpPr>
        <p:spPr bwMode="auto">
          <a:xfrm flipV="1">
            <a:off x="6640476" y="4115754"/>
            <a:ext cx="0" cy="2902288"/>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94629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0" y="1000108"/>
            <a:ext cx="9144000" cy="1143000"/>
          </a:xfrm>
        </p:spPr>
        <p:txBody>
          <a:bodyPr>
            <a:noAutofit/>
          </a:bodyPr>
          <a:lstStyle/>
          <a:p>
            <a:pPr lvl="0"/>
            <a:r>
              <a:rPr lang="uk-UA" sz="3200" b="1" dirty="0" smtClean="0">
                <a:solidFill>
                  <a:srgbClr val="00478E"/>
                </a:solidFill>
                <a:latin typeface="Century Gothic" pitchFamily="34" charset="0"/>
              </a:rPr>
              <a:t>Архітектурна модель УНМЄВ</a:t>
            </a:r>
            <a:endParaRPr lang="uk-UA" sz="3200" b="1"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8</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cxnSp>
        <p:nvCxnSpPr>
          <p:cNvPr id="13" name="Прямая со стрелкой 12"/>
          <p:cNvCxnSpPr/>
          <p:nvPr/>
        </p:nvCxnSpPr>
        <p:spPr bwMode="auto">
          <a:xfrm>
            <a:off x="1548742" y="4115754"/>
            <a:ext cx="0" cy="2902288"/>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Прямая со стрелкой 13"/>
          <p:cNvCxnSpPr/>
          <p:nvPr/>
        </p:nvCxnSpPr>
        <p:spPr bwMode="auto">
          <a:xfrm>
            <a:off x="1548742" y="7018042"/>
            <a:ext cx="2545867" cy="601084"/>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Прямая со стрелкой 14"/>
          <p:cNvCxnSpPr/>
          <p:nvPr/>
        </p:nvCxnSpPr>
        <p:spPr bwMode="auto">
          <a:xfrm flipV="1">
            <a:off x="4094609" y="7018042"/>
            <a:ext cx="2545867" cy="601084"/>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Прямая со стрелкой 15"/>
          <p:cNvCxnSpPr/>
          <p:nvPr/>
        </p:nvCxnSpPr>
        <p:spPr bwMode="auto">
          <a:xfrm flipV="1">
            <a:off x="6640476" y="4115754"/>
            <a:ext cx="0" cy="2902288"/>
          </a:xfrm>
          <a:prstGeom prst="straightConnector1">
            <a:avLst/>
          </a:prstGeom>
          <a:gradFill rotWithShape="1">
            <a:gsLst>
              <a:gs pos="0">
                <a:schemeClr val="bg2">
                  <a:gamma/>
                  <a:tint val="26667"/>
                  <a:invGamma/>
                </a:schemeClr>
              </a:gs>
              <a:gs pos="100000">
                <a:schemeClr val="bg2">
                  <a:alpha val="14999"/>
                </a:schemeClr>
              </a:gs>
            </a:gsLst>
            <a:lin ang="5400000" scaled="1"/>
          </a:gradFill>
          <a:ln>
            <a:noFill/>
            <a:headEnd type="arrow"/>
            <a:tailEnd type="arrow"/>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 name="Рисунок 2"/>
          <p:cNvPicPr>
            <a:picLocks noChangeAspect="1"/>
          </p:cNvPicPr>
          <p:nvPr/>
        </p:nvPicPr>
        <p:blipFill>
          <a:blip r:embed="rId3"/>
          <a:stretch>
            <a:fillRect/>
          </a:stretch>
        </p:blipFill>
        <p:spPr>
          <a:xfrm>
            <a:off x="827584" y="1727211"/>
            <a:ext cx="6956748" cy="4516659"/>
          </a:xfrm>
          <a:prstGeom prst="rect">
            <a:avLst/>
          </a:prstGeom>
        </p:spPr>
      </p:pic>
    </p:spTree>
    <p:extLst>
      <p:ext uri="{BB962C8B-B14F-4D97-AF65-F5344CB8AC3E}">
        <p14:creationId xmlns:p14="http://schemas.microsoft.com/office/powerpoint/2010/main" val="64417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98"/>
            <a:ext cx="9163440" cy="1007905"/>
          </a:xfrm>
          <a:prstGeom prst="rect">
            <a:avLst/>
          </a:prstGeom>
        </p:spPr>
      </p:pic>
      <p:sp>
        <p:nvSpPr>
          <p:cNvPr id="2" name="Заголовок 1"/>
          <p:cNvSpPr>
            <a:spLocks noGrp="1"/>
          </p:cNvSpPr>
          <p:nvPr>
            <p:ph type="title"/>
          </p:nvPr>
        </p:nvSpPr>
        <p:spPr>
          <a:xfrm>
            <a:off x="457200" y="1000108"/>
            <a:ext cx="8229600" cy="1143000"/>
          </a:xfrm>
        </p:spPr>
        <p:txBody>
          <a:bodyPr>
            <a:noAutofit/>
          </a:bodyPr>
          <a:lstStyle/>
          <a:p>
            <a:r>
              <a:rPr lang="uk-UA" sz="3200" b="1" dirty="0" smtClean="0">
                <a:solidFill>
                  <a:srgbClr val="00478E"/>
                </a:solidFill>
                <a:latin typeface="Century Gothic" pitchFamily="34" charset="0"/>
              </a:rPr>
              <a:t>Взаємодія з іншими </a:t>
            </a:r>
            <a:br>
              <a:rPr lang="uk-UA" sz="3200" b="1" dirty="0" smtClean="0">
                <a:solidFill>
                  <a:srgbClr val="00478E"/>
                </a:solidFill>
                <a:latin typeface="Century Gothic" pitchFamily="34" charset="0"/>
              </a:rPr>
            </a:br>
            <a:r>
              <a:rPr lang="uk-UA" sz="3200" b="1" dirty="0" smtClean="0">
                <a:solidFill>
                  <a:srgbClr val="00478E"/>
                </a:solidFill>
                <a:latin typeface="Century Gothic" pitchFamily="34" charset="0"/>
              </a:rPr>
              <a:t>інформаційними системами</a:t>
            </a:r>
            <a:endParaRPr lang="uk-UA" sz="3200" b="1" dirty="0">
              <a:solidFill>
                <a:srgbClr val="00478E"/>
              </a:solidFill>
              <a:latin typeface="Century Gothic" pitchFamily="34" charset="0"/>
            </a:endParaRPr>
          </a:p>
        </p:txBody>
      </p:sp>
      <p:sp>
        <p:nvSpPr>
          <p:cNvPr id="3" name="Содержимое 2"/>
          <p:cNvSpPr>
            <a:spLocks noGrp="1"/>
          </p:cNvSpPr>
          <p:nvPr>
            <p:ph idx="1"/>
          </p:nvPr>
        </p:nvSpPr>
        <p:spPr>
          <a:xfrm>
            <a:off x="457200" y="2285994"/>
            <a:ext cx="8229600" cy="3840171"/>
          </a:xfrm>
        </p:spPr>
        <p:txBody>
          <a:bodyPr>
            <a:normAutofit fontScale="62500" lnSpcReduction="20000"/>
          </a:bodyPr>
          <a:lstStyle/>
          <a:p>
            <a:pPr marL="57150" indent="0" algn="just">
              <a:buNone/>
            </a:pPr>
            <a:r>
              <a:rPr lang="uk-UA" sz="2000" dirty="0" smtClean="0">
                <a:solidFill>
                  <a:srgbClr val="00478E"/>
                </a:solidFill>
                <a:latin typeface="Century Gothic" pitchFamily="34" charset="0"/>
              </a:rPr>
              <a:t>У відповідності до вимог Статті 6 Резолюції ЕС 2010/65, інформація УНМЄВ, що одержана у відповідності до формальностей з надання відомостей, передбачених у законодавчому акті Європейського Союзу, є доступною для НС Системи, а також відповідні частини такої інформації можуть бути надані іншим державам-членам через Систему. Якщо інше не передбачено діючим законодавством, це не застосовується до інформації стосовно оформлення вантажів, а також одержаної відповідно до Регламенту (ЄС) № 2913/92, Регламенту (ЄС) № 2454/93, Регламенту (ЄС) № 562/2006 та Регламенту (ЄС) № 450/2008.</a:t>
            </a:r>
          </a:p>
          <a:p>
            <a:pPr marL="57150" indent="0" algn="just">
              <a:buNone/>
            </a:pPr>
            <a:endParaRPr lang="uk-UA" sz="2000" dirty="0" smtClean="0">
              <a:solidFill>
                <a:srgbClr val="00478E"/>
              </a:solidFill>
              <a:latin typeface="Century Gothic" pitchFamily="34" charset="0"/>
            </a:endParaRPr>
          </a:p>
          <a:p>
            <a:pPr marL="57150" indent="0" algn="just">
              <a:buNone/>
            </a:pPr>
            <a:r>
              <a:rPr lang="uk-UA" sz="2000" dirty="0" smtClean="0">
                <a:solidFill>
                  <a:srgbClr val="00478E"/>
                </a:solidFill>
                <a:latin typeface="Century Gothic" pitchFamily="34" charset="0"/>
              </a:rPr>
              <a:t>Інформація УНМЄВ надається до відповідних національних органів на їх запит у відповідності до регламенту УНМЄВ.</a:t>
            </a:r>
          </a:p>
          <a:p>
            <a:pPr marL="57150" indent="0" algn="just">
              <a:buNone/>
            </a:pPr>
            <a:endParaRPr lang="uk-UA" sz="2000" dirty="0" smtClean="0">
              <a:solidFill>
                <a:srgbClr val="00478E"/>
              </a:solidFill>
              <a:latin typeface="Century Gothic" pitchFamily="34" charset="0"/>
            </a:endParaRPr>
          </a:p>
          <a:p>
            <a:pPr marL="57150" indent="0" algn="just">
              <a:buNone/>
            </a:pPr>
            <a:r>
              <a:rPr lang="uk-UA" sz="2000" dirty="0" smtClean="0">
                <a:solidFill>
                  <a:srgbClr val="00478E"/>
                </a:solidFill>
                <a:latin typeface="Century Gothic" pitchFamily="34" charset="0"/>
              </a:rPr>
              <a:t>Основний цифровий формат повідомлень, що має використовуватися в УНМЄВ має відповідати вимогам Закону України «Про електронний документ та документообіг», іншим вимогам національного законодавства. Формат документів в НС Системи регламентується Документом щодо контролю інтерфейсу та функціональних можливостей Системи та окремими техніко-експлуатаційні документами, щодо цієї Системи.</a:t>
            </a:r>
          </a:p>
          <a:p>
            <a:pPr marL="57150" indent="0" algn="just">
              <a:buNone/>
            </a:pPr>
            <a:endParaRPr lang="uk-UA" sz="2000" dirty="0" smtClean="0">
              <a:solidFill>
                <a:srgbClr val="00478E"/>
              </a:solidFill>
              <a:latin typeface="Century Gothic" pitchFamily="34" charset="0"/>
            </a:endParaRPr>
          </a:p>
          <a:p>
            <a:pPr marL="57150" indent="0" algn="just">
              <a:buNone/>
            </a:pPr>
            <a:r>
              <a:rPr lang="uk-UA" sz="2000" dirty="0" smtClean="0">
                <a:solidFill>
                  <a:srgbClr val="00478E"/>
                </a:solidFill>
                <a:latin typeface="Century Gothic" pitchFamily="34" charset="0"/>
              </a:rPr>
              <a:t>Якщо це не протирічить вимогам діючого законодавства та міжнародним угодам, обмін інформацією між УНМЄВ та НМЄВ інших держав, в тому числі, і членів ЄС, а також іншими інформаційними системами, може здійснюватися за допомогою системи електронного обміну даними або через НС Системи.</a:t>
            </a:r>
            <a:endParaRPr lang="uk-UA" sz="2000" dirty="0">
              <a:solidFill>
                <a:srgbClr val="00478E"/>
              </a:solidFill>
              <a:latin typeface="Century Gothic" pitchFamily="34" charset="0"/>
            </a:endParaRPr>
          </a:p>
        </p:txBody>
      </p:sp>
      <p:sp>
        <p:nvSpPr>
          <p:cNvPr id="4" name="Номер слайда 3"/>
          <p:cNvSpPr>
            <a:spLocks noGrp="1"/>
          </p:cNvSpPr>
          <p:nvPr>
            <p:ph type="sldNum" sz="quarter" idx="12"/>
          </p:nvPr>
        </p:nvSpPr>
        <p:spPr/>
        <p:txBody>
          <a:bodyPr/>
          <a:lstStyle/>
          <a:p>
            <a:fld id="{4514C9D9-94FF-427C-B5C5-11104363864C}" type="slidenum">
              <a:rPr lang="uk-UA" smtClean="0"/>
              <a:pPr/>
              <a:t>9</a:t>
            </a:fld>
            <a:r>
              <a:rPr lang="uk-UA" dirty="0" smtClean="0"/>
              <a:t> /… </a:t>
            </a:r>
            <a:endParaRPr lang="uk-UA" dirty="0"/>
          </a:p>
        </p:txBody>
      </p:sp>
      <p:sp>
        <p:nvSpPr>
          <p:cNvPr id="6" name="Прямоугольник 5"/>
          <p:cNvSpPr/>
          <p:nvPr/>
        </p:nvSpPr>
        <p:spPr>
          <a:xfrm>
            <a:off x="0" y="6143644"/>
            <a:ext cx="9144000" cy="738664"/>
          </a:xfrm>
          <a:prstGeom prst="rect">
            <a:avLst/>
          </a:prstGeom>
        </p:spPr>
        <p:txBody>
          <a:bodyPr wrap="square">
            <a:spAutoFit/>
          </a:bodyPr>
          <a:lstStyle/>
          <a:p>
            <a:r>
              <a:rPr lang="uk-UA" sz="1400" dirty="0" smtClean="0">
                <a:solidFill>
                  <a:srgbClr val="0070C0"/>
                </a:solidFill>
                <a:latin typeface="Century Gothic" pitchFamily="34" charset="0"/>
              </a:rPr>
              <a:t>Якименков Д.О. </a:t>
            </a:r>
          </a:p>
          <a:p>
            <a:r>
              <a:rPr lang="uk-UA" sz="1400" dirty="0" smtClean="0">
                <a:solidFill>
                  <a:srgbClr val="0070C0"/>
                </a:solidFill>
                <a:latin typeface="Century Gothic" pitchFamily="34" charset="0"/>
              </a:rPr>
              <a:t>Начальник Служби ІТ ДП”АМПУ”</a:t>
            </a:r>
          </a:p>
          <a:p>
            <a:r>
              <a:rPr lang="uk-UA" sz="1400" dirty="0" smtClean="0">
                <a:solidFill>
                  <a:srgbClr val="0070C0"/>
                </a:solidFill>
                <a:latin typeface="Century Gothic" pitchFamily="34" charset="0"/>
              </a:rPr>
              <a:t>dmitry.iakymenkov@uspa.gov.ua</a:t>
            </a:r>
            <a:endParaRPr lang="uk-UA" sz="1400" dirty="0">
              <a:solidFill>
                <a:srgbClr val="0070C0"/>
              </a:solidFill>
              <a:latin typeface="Century Gothic" pitchFamily="34" charset="0"/>
            </a:endParaRPr>
          </a:p>
        </p:txBody>
      </p:sp>
      <p:sp>
        <p:nvSpPr>
          <p:cNvPr id="11" name="Прямоугольник 10"/>
          <p:cNvSpPr/>
          <p:nvPr/>
        </p:nvSpPr>
        <p:spPr>
          <a:xfrm>
            <a:off x="1331640" y="116634"/>
            <a:ext cx="7920880"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Презентація НАЦІОНАЛЬНОГО </a:t>
            </a:r>
          </a:p>
          <a:p>
            <a:r>
              <a:rPr lang="uk-UA"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entury Gothic" pitchFamily="34" charset="0"/>
                <a:cs typeface="Arial" pitchFamily="34" charset="0"/>
              </a:rPr>
              <a:t>Морського ЄДИНОГО ВІКНА</a:t>
            </a:r>
          </a:p>
        </p:txBody>
      </p:sp>
    </p:spTree>
    <p:extLst>
      <p:ext uri="{BB962C8B-B14F-4D97-AF65-F5344CB8AC3E}">
        <p14:creationId xmlns:p14="http://schemas.microsoft.com/office/powerpoint/2010/main" val="229737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3122</TotalTime>
  <Words>1336</Words>
  <Application>Microsoft Office PowerPoint</Application>
  <PresentationFormat>Экран (4:3)</PresentationFormat>
  <Paragraphs>170</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Презентация PowerPoint</vt:lpstr>
      <vt:lpstr>План презентації</vt:lpstr>
      <vt:lpstr>Загальна інформація про систему</vt:lpstr>
      <vt:lpstr>Загальна інформація про систему</vt:lpstr>
      <vt:lpstr>Основні функції УНМЄВ</vt:lpstr>
      <vt:lpstr>Основні функції УНМЄВ</vt:lpstr>
      <vt:lpstr>Архітектурна модель УНМЄВ</vt:lpstr>
      <vt:lpstr>Архітектурна модель УНМЄВ</vt:lpstr>
      <vt:lpstr>Взаємодія з іншими  інформаційними системами</vt:lpstr>
      <vt:lpstr>Взаємодія з іншими  інформаційними системами</vt:lpstr>
      <vt:lpstr>Доступ до УНМЄВ</vt:lpstr>
      <vt:lpstr>Презентация PowerPoint</vt:lpstr>
    </vt:vector>
  </TitlesOfParts>
  <Company>ГП ОМТП</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ЯкименковДО</dc:creator>
  <cp:lastModifiedBy>Tatiana MAKARICHEVA</cp:lastModifiedBy>
  <cp:revision>159</cp:revision>
  <dcterms:created xsi:type="dcterms:W3CDTF">2013-07-27T09:09:14Z</dcterms:created>
  <dcterms:modified xsi:type="dcterms:W3CDTF">2016-11-09T13:36:45Z</dcterms:modified>
</cp:coreProperties>
</file>