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17"/>
  </p:notesMasterIdLst>
  <p:handoutMasterIdLst>
    <p:handoutMasterId r:id="rId18"/>
  </p:handoutMasterIdLst>
  <p:sldIdLst>
    <p:sldId id="256" r:id="rId2"/>
    <p:sldId id="296" r:id="rId3"/>
    <p:sldId id="292" r:id="rId4"/>
    <p:sldId id="295" r:id="rId5"/>
    <p:sldId id="293" r:id="rId6"/>
    <p:sldId id="294" r:id="rId7"/>
    <p:sldId id="257" r:id="rId8"/>
    <p:sldId id="261" r:id="rId9"/>
    <p:sldId id="264" r:id="rId10"/>
    <p:sldId id="285" r:id="rId11"/>
    <p:sldId id="284" r:id="rId12"/>
    <p:sldId id="286" r:id="rId13"/>
    <p:sldId id="288" r:id="rId14"/>
    <p:sldId id="290" r:id="rId15"/>
    <p:sldId id="265" r:id="rId16"/>
  </p:sldIdLst>
  <p:sldSz cx="9144000" cy="6858000" type="screen4x3"/>
  <p:notesSz cx="6858000" cy="9144000"/>
  <p:defaultTextStyle>
    <a:defPPr>
      <a:defRPr lang="lt-LT"/>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33" autoAdjust="0"/>
  </p:normalViewPr>
  <p:slideViewPr>
    <p:cSldViewPr snapToGrid="0" snapToObjects="1">
      <p:cViewPr varScale="1">
        <p:scale>
          <a:sx n="72" d="100"/>
          <a:sy n="72" d="100"/>
        </p:scale>
        <p:origin x="-13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sto MT" pitchFamily="18" charset="0"/>
                <a:cs typeface="ヒラギノ角ゴ Pro W3" charset="-128"/>
              </a:defRPr>
            </a:lvl1pPr>
          </a:lstStyle>
          <a:p>
            <a:pPr>
              <a:defRPr/>
            </a:pPr>
            <a:endParaRPr lang="en-US" dirty="0"/>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sto MT" pitchFamily="18" charset="0"/>
              </a:defRPr>
            </a:lvl1pPr>
          </a:lstStyle>
          <a:p>
            <a:pPr>
              <a:defRPr/>
            </a:pPr>
            <a:fld id="{4BBAA2E2-8B46-4785-BED7-49AB33A11A81}" type="datetime1">
              <a:rPr lang="en-US"/>
              <a:pPr>
                <a:defRPr/>
              </a:pPr>
              <a:t>11/25/2013</a:t>
            </a:fld>
            <a:endParaRPr lang="en-US" dirty="0"/>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sto MT" pitchFamily="18" charset="0"/>
                <a:cs typeface="ヒラギノ角ゴ Pro W3" charset="-128"/>
              </a:defRPr>
            </a:lvl1pPr>
          </a:lstStyle>
          <a:p>
            <a:pPr>
              <a:defRPr/>
            </a:pPr>
            <a:endParaRPr lang="en-US" dirty="0"/>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sto MT" pitchFamily="18" charset="0"/>
              </a:defRPr>
            </a:lvl1pPr>
          </a:lstStyle>
          <a:p>
            <a:pPr>
              <a:defRPr/>
            </a:pPr>
            <a:fld id="{5B734521-E530-468C-A757-74F258E1E86F}" type="slidenum">
              <a:rPr lang="en-US"/>
              <a:pPr>
                <a:defRPr/>
              </a:pPr>
              <a:t>‹#›</a:t>
            </a:fld>
            <a:endParaRPr lang="en-US" dirty="0"/>
          </a:p>
        </p:txBody>
      </p:sp>
    </p:spTree>
    <p:extLst>
      <p:ext uri="{BB962C8B-B14F-4D97-AF65-F5344CB8AC3E}">
        <p14:creationId xmlns:p14="http://schemas.microsoft.com/office/powerpoint/2010/main" val="139133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lt-LT"/>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140AA083-20A6-4A8F-B66B-534B7E5BCF5A}" type="datetime1">
              <a:rPr lang="lt-LT"/>
              <a:pPr>
                <a:defRPr/>
              </a:pPr>
              <a:t>2013.11.25</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t-LT"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A4C88730-E160-4138-A468-E08F8E6FE6C9}" type="slidenum">
              <a:rPr lang="lt-LT"/>
              <a:pPr>
                <a:defRPr/>
              </a:pPr>
              <a:t>‹#›</a:t>
            </a:fld>
            <a:endParaRPr lang="lt-LT"/>
          </a:p>
        </p:txBody>
      </p:sp>
    </p:spTree>
    <p:extLst>
      <p:ext uri="{BB962C8B-B14F-4D97-AF65-F5344CB8AC3E}">
        <p14:creationId xmlns:p14="http://schemas.microsoft.com/office/powerpoint/2010/main" val="27472497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rPr>
              <a:t>We are participating in today’s conference because we believe our new regional program will not only be in line with the </a:t>
            </a:r>
            <a:r>
              <a:rPr lang="en-US" dirty="0" err="1" smtClean="0">
                <a:latin typeface="Arial" charset="0"/>
              </a:rPr>
              <a:t>OSCE’s</a:t>
            </a:r>
            <a:r>
              <a:rPr lang="en-US" dirty="0" smtClean="0">
                <a:latin typeface="Arial" charset="0"/>
              </a:rPr>
              <a:t> goals for the development of sustainable energy and transport projects, but offers a strong starting point for a new regional effort overseen by the </a:t>
            </a:r>
            <a:r>
              <a:rPr lang="en-US" dirty="0" err="1" smtClean="0">
                <a:latin typeface="Arial" charset="0"/>
              </a:rPr>
              <a:t>OSCE</a:t>
            </a:r>
            <a:r>
              <a:rPr lang="en-US" dirty="0" smtClean="0">
                <a:latin typeface="Arial" charset="0"/>
              </a:rPr>
              <a:t> or another regional organization seeking improved transport and energy solutions for the region.  We believe the key to meeting this conference’s economic and environmental goals for regional transport are NOT sustainable without a significant enhancement in the degree of integration between East and West transport corridors.  We think that rail corridors represent the best environmental choice for inland transport and represent a greatly overlooked opportunity for creating intelligent and integrated transport links between Europe and Eurasia.</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8175C5C1-A1C4-49CF-AB1F-4E14CE249268}" type="slidenum">
              <a:rPr lang="en-US">
                <a:latin typeface="Arial Black" pitchFamily="34" charset="0"/>
                <a:ea typeface="ＭＳ Ｐゴシック" pitchFamily="34" charset="-128"/>
              </a:rPr>
              <a:pPr/>
              <a:t>2</a:t>
            </a:fld>
            <a:endParaRPr lang="en-US">
              <a:latin typeface="Arial Black"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33670FD5-6D89-4DD2-943D-623F8618AC5D}" type="slidenum">
              <a:rPr lang="en-GB">
                <a:latin typeface="Calibri" pitchFamily="34" charset="0"/>
              </a:rPr>
              <a:pPr eaLnBrk="1" hangingPunct="1"/>
              <a:t>14</a:t>
            </a:fld>
            <a:endParaRPr lang="en-GB" dirty="0">
              <a:latin typeface="Calibri"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Briefly introduce our joint US and Lithuanian advisory team and our current project which will be holding its ceremonial kick-off in less than a month. The project is based on the existing Viking Rail Line between the Black Sea and the Baltic Sea.  The problem the rail line faced was quite simple [over]</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5C463B67-3B7E-47C0-91C2-5CB080B37DDA}" type="slidenum">
              <a:rPr lang="en-US">
                <a:latin typeface="Arial Black" pitchFamily="34" charset="0"/>
                <a:ea typeface="ＭＳ Ｐゴシック" pitchFamily="34" charset="-128"/>
              </a:rPr>
              <a:pPr/>
              <a:t>3</a:t>
            </a:fld>
            <a:endParaRPr lang="en-US">
              <a:latin typeface="Arial Black"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In addition, Russia (Office of Kaliningrad Governor ) and Turkey have participated in committee meetings and would form a second phase of the expedited rail pilot. </a:t>
            </a:r>
          </a:p>
          <a:p>
            <a:endParaRPr lang="en-US" smtClean="0">
              <a:latin typeface="Arial" charset="0"/>
            </a:endParaRPr>
          </a:p>
          <a:p>
            <a:endParaRPr lang="en-US" smtClean="0">
              <a:latin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F7B2D17C-84D2-4001-8FFC-3CE0B1D45A90}" type="slidenum">
              <a:rPr lang="en-US">
                <a:latin typeface="Arial Black" pitchFamily="34" charset="0"/>
                <a:ea typeface="ＭＳ Ｐゴシック" pitchFamily="34" charset="-128"/>
              </a:rPr>
              <a:pPr/>
              <a:t>4</a:t>
            </a:fld>
            <a:endParaRPr lang="en-US">
              <a:latin typeface="Arial Black"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Read above……….Shippers have instead chosen truck shipments (this can be seen by the Turkish truck traffic and other alternative shipping between the Black Sea region and Northern Europe. </a:t>
            </a:r>
          </a:p>
          <a:p>
            <a:endParaRPr lang="en-US" smtClean="0">
              <a:latin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63D4994E-CBF5-465D-96F5-D1FB827E5EC1}" type="slidenum">
              <a:rPr lang="en-US">
                <a:latin typeface="Arial Black" pitchFamily="34" charset="0"/>
                <a:ea typeface="ＭＳ Ｐゴシック" pitchFamily="34" charset="-128"/>
              </a:rPr>
              <a:pPr/>
              <a:t>5</a:t>
            </a:fld>
            <a:endParaRPr lang="en-US">
              <a:latin typeface="Arial Black"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charset="0"/>
              </a:rPr>
              <a:t>A joint US-Lithuanian advisory team will implement following…</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6AAE387F-626B-461A-95A8-71D154D5E1D0}" type="slidenum">
              <a:rPr lang="en-US">
                <a:latin typeface="Arial Black" pitchFamily="34" charset="0"/>
                <a:ea typeface="ＭＳ Ｐゴシック" pitchFamily="34" charset="-128"/>
              </a:rPr>
              <a:pPr/>
              <a:t>6</a:t>
            </a:fld>
            <a:endParaRPr lang="en-US">
              <a:latin typeface="Arial Black"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4DFA1964-2048-4C24-9A59-123E734111FE}" type="slidenum">
              <a:rPr lang="en-GB">
                <a:latin typeface="Calibri" pitchFamily="34" charset="0"/>
              </a:rPr>
              <a:pPr eaLnBrk="1" hangingPunct="1"/>
              <a:t>10</a:t>
            </a:fld>
            <a:endParaRPr lang="en-GB" dirty="0">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The seaport of Klaipeda, which is a port of international importance as a major cargo transhipment and passenger transport centre, creates favourable conditions for  the rapid economic development of the Klaipeda region and makes the region more attractive for foreign investment. Both its geographical position and the fact of being a transit sea country can help Lithuania become  an ideal “ gateway” into international markets</a:t>
            </a:r>
          </a:p>
          <a:p>
            <a:pPr eaLnBrk="1" hangingPunct="1">
              <a:spcBef>
                <a:spcPct val="0"/>
              </a:spcBef>
            </a:pPr>
            <a:r>
              <a:rPr lang="en-GB" dirty="0" smtClean="0"/>
              <a:t>The port of Klaipeda  is the leader among the ports of  the Baltic Sea in terms of container handling. Its well- coordinated operations of sea and hinterland transport, the EU  short- sea shipping network, and wide- range operation of logistic and industrial enterprises ensure the operations of intermodal transport.</a:t>
            </a:r>
            <a:endParaRPr lang="lt-LT" dirty="0" smtClean="0"/>
          </a:p>
          <a:p>
            <a:pPr eaLnBrk="1" hangingPunct="1">
              <a:spcBef>
                <a:spcPct val="0"/>
              </a:spcBef>
            </a:pPr>
            <a:r>
              <a:rPr lang="lt-LT" dirty="0" smtClean="0"/>
              <a:t>Good </a:t>
            </a:r>
            <a:r>
              <a:rPr lang="en-GB" dirty="0" smtClean="0"/>
              <a:t>geographical position</a:t>
            </a:r>
            <a:r>
              <a:rPr lang="lt-LT" dirty="0" smtClean="0"/>
              <a:t> is</a:t>
            </a:r>
            <a:r>
              <a:rPr lang="en-US" dirty="0" smtClean="0"/>
              <a:t>’nt</a:t>
            </a:r>
            <a:r>
              <a:rPr lang="lt-LT" dirty="0" smtClean="0"/>
              <a:t> enought for good transport servise.  Busi</a:t>
            </a:r>
            <a:r>
              <a:rPr lang="en-US" dirty="0" smtClean="0"/>
              <a:t>n</a:t>
            </a:r>
            <a:r>
              <a:rPr lang="lt-LT" dirty="0" smtClean="0"/>
              <a:t>es</a:t>
            </a:r>
            <a:r>
              <a:rPr lang="en-US" dirty="0" smtClean="0"/>
              <a:t>s  </a:t>
            </a:r>
            <a:r>
              <a:rPr lang="lt-LT" dirty="0" smtClean="0"/>
              <a:t>and state institutions have to create simple and favourable condition</a:t>
            </a:r>
            <a:r>
              <a:rPr lang="en-US" dirty="0" smtClean="0"/>
              <a:t>s</a:t>
            </a:r>
            <a:r>
              <a:rPr lang="lt-LT" dirty="0" smtClean="0"/>
              <a:t>  for movement of legal goods .</a:t>
            </a: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7FE908D5-8815-456C-8813-7875439D3B81}" type="slidenum">
              <a:rPr lang="en-GB">
                <a:latin typeface="Calibri" pitchFamily="34" charset="0"/>
              </a:rPr>
              <a:pPr eaLnBrk="1" hangingPunct="1"/>
              <a:t>11</a:t>
            </a:fld>
            <a:endParaRPr lang="en-GB" dirty="0">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14400" y="4211638"/>
            <a:ext cx="5322888" cy="424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sz="900" dirty="0" smtClean="0"/>
          </a:p>
          <a:p>
            <a:pPr eaLnBrk="1" hangingPunct="1">
              <a:lnSpc>
                <a:spcPct val="80000"/>
              </a:lnSpc>
              <a:spcBef>
                <a:spcPct val="0"/>
              </a:spcBef>
            </a:pPr>
            <a:r>
              <a:rPr lang="en-GB" sz="1400" dirty="0" smtClean="0"/>
              <a:t>Today, I hope in nearest future we can say –yesterday- in the port are us</a:t>
            </a:r>
            <a:r>
              <a:rPr lang="lt-LT" sz="1400" dirty="0" smtClean="0"/>
              <a:t>ing</a:t>
            </a:r>
            <a:r>
              <a:rPr lang="en-GB" sz="1400" dirty="0" smtClean="0"/>
              <a:t>  a lot of different paper documents.</a:t>
            </a:r>
          </a:p>
          <a:p>
            <a:pPr eaLnBrk="1" hangingPunct="1">
              <a:lnSpc>
                <a:spcPct val="80000"/>
              </a:lnSpc>
              <a:spcBef>
                <a:spcPct val="0"/>
              </a:spcBef>
            </a:pPr>
            <a:r>
              <a:rPr lang="lt-LT" sz="1400" i="1" dirty="0" smtClean="0"/>
              <a:t>40 different</a:t>
            </a:r>
            <a:r>
              <a:rPr lang="en-US" sz="1400" i="1" dirty="0" smtClean="0"/>
              <a:t> type of </a:t>
            </a:r>
            <a:r>
              <a:rPr lang="lt-LT" sz="1400" i="1" dirty="0" smtClean="0"/>
              <a:t>paper documents</a:t>
            </a:r>
          </a:p>
          <a:p>
            <a:pPr eaLnBrk="1" hangingPunct="1">
              <a:lnSpc>
                <a:spcPct val="80000"/>
              </a:lnSpc>
              <a:spcBef>
                <a:spcPct val="0"/>
              </a:spcBef>
            </a:pPr>
            <a:r>
              <a:rPr lang="en-US" sz="1400" i="1" dirty="0" smtClean="0"/>
              <a:t>The s</a:t>
            </a:r>
            <a:r>
              <a:rPr lang="lt-LT" sz="1400" i="1" dirty="0" smtClean="0"/>
              <a:t>ame data repeats in different documents</a:t>
            </a:r>
          </a:p>
          <a:p>
            <a:pPr eaLnBrk="1" hangingPunct="1">
              <a:lnSpc>
                <a:spcPct val="80000"/>
              </a:lnSpc>
              <a:spcBef>
                <a:spcPct val="0"/>
              </a:spcBef>
            </a:pPr>
            <a:r>
              <a:rPr lang="lt-LT" sz="1400" i="1" dirty="0" smtClean="0"/>
              <a:t>Different institutions have to be provided with the copies of the same documents</a:t>
            </a:r>
          </a:p>
          <a:p>
            <a:pPr eaLnBrk="1" hangingPunct="1">
              <a:lnSpc>
                <a:spcPct val="80000"/>
              </a:lnSpc>
              <a:spcBef>
                <a:spcPct val="0"/>
              </a:spcBef>
            </a:pPr>
            <a:r>
              <a:rPr lang="lt-LT" sz="1400" i="1" dirty="0" smtClean="0"/>
              <a:t>Many points for submition of information </a:t>
            </a:r>
            <a:r>
              <a:rPr lang="en-US" sz="1400" i="1" dirty="0" smtClean="0"/>
              <a:t>about </a:t>
            </a:r>
            <a:r>
              <a:rPr lang="lt-LT" sz="1400" i="1" dirty="0" smtClean="0"/>
              <a:t>cargo</a:t>
            </a:r>
          </a:p>
          <a:p>
            <a:pPr eaLnBrk="1" hangingPunct="1">
              <a:lnSpc>
                <a:spcPct val="80000"/>
              </a:lnSpc>
              <a:spcBef>
                <a:spcPct val="0"/>
              </a:spcBef>
            </a:pPr>
            <a:r>
              <a:rPr lang="lt-LT" sz="1400" i="1" dirty="0" smtClean="0"/>
              <a:t>Different methods of data exch. between partners</a:t>
            </a:r>
          </a:p>
          <a:p>
            <a:pPr eaLnBrk="1" hangingPunct="1">
              <a:lnSpc>
                <a:spcPct val="80000"/>
              </a:lnSpc>
              <a:spcBef>
                <a:spcPct val="0"/>
              </a:spcBef>
            </a:pPr>
            <a:r>
              <a:rPr lang="lt-LT" sz="1400" i="1" dirty="0" smtClean="0"/>
              <a:t>Manual enter</a:t>
            </a:r>
            <a:r>
              <a:rPr lang="en-US" sz="1400" i="1" dirty="0" smtClean="0"/>
              <a:t>ing</a:t>
            </a:r>
            <a:r>
              <a:rPr lang="lt-LT" sz="1400" i="1" dirty="0" smtClean="0"/>
              <a:t> of the same data into different IS</a:t>
            </a:r>
          </a:p>
          <a:p>
            <a:pPr eaLnBrk="1" hangingPunct="1">
              <a:lnSpc>
                <a:spcPct val="80000"/>
              </a:lnSpc>
              <a:spcBef>
                <a:spcPct val="0"/>
              </a:spcBef>
            </a:pPr>
            <a:r>
              <a:rPr lang="lt-LT" sz="1400" i="1" dirty="0" smtClean="0"/>
              <a:t>Information delays causing delays in cargo handling</a:t>
            </a:r>
          </a:p>
          <a:p>
            <a:pPr eaLnBrk="1" hangingPunct="1">
              <a:lnSpc>
                <a:spcPct val="80000"/>
              </a:lnSpc>
              <a:spcBef>
                <a:spcPct val="0"/>
              </a:spcBef>
            </a:pPr>
            <a:r>
              <a:rPr lang="lt-LT" sz="1400" i="1" dirty="0" smtClean="0"/>
              <a:t>Human factor and human mistakes</a:t>
            </a:r>
          </a:p>
          <a:p>
            <a:pPr eaLnBrk="1" hangingPunct="1">
              <a:lnSpc>
                <a:spcPct val="80000"/>
              </a:lnSpc>
              <a:spcBef>
                <a:spcPct val="0"/>
              </a:spcBef>
            </a:pPr>
            <a:r>
              <a:rPr lang="lt-LT" sz="1400" i="1" dirty="0" smtClean="0"/>
              <a:t>Lack of statistics</a:t>
            </a:r>
            <a:r>
              <a:rPr lang="en-US" sz="1400" i="1" dirty="0" smtClean="0"/>
              <a:t> data.</a:t>
            </a:r>
            <a:endParaRPr lang="lt-LT" sz="1400" i="1" dirty="0" smtClean="0"/>
          </a:p>
          <a:p>
            <a:pPr eaLnBrk="1" hangingPunct="1">
              <a:lnSpc>
                <a:spcPct val="80000"/>
              </a:lnSpc>
              <a:spcBef>
                <a:spcPct val="0"/>
              </a:spcBef>
            </a:pPr>
            <a:endParaRPr lang="en-GB" sz="1400" dirty="0" smtClean="0"/>
          </a:p>
          <a:p>
            <a:pPr eaLnBrk="1" hangingPunct="1">
              <a:lnSpc>
                <a:spcPct val="80000"/>
              </a:lnSpc>
              <a:spcBef>
                <a:spcPct val="0"/>
              </a:spcBef>
            </a:pPr>
            <a:r>
              <a:rPr lang="en-GB" sz="1400" dirty="0" smtClean="0"/>
              <a:t>The processes in the port became difficult for all participants: for business, for agencies and institutions. We had 4 W – What, who, where and when we have to do for solving this problem.</a:t>
            </a:r>
          </a:p>
          <a:p>
            <a:pPr eaLnBrk="1" hangingPunct="1">
              <a:lnSpc>
                <a:spcPct val="80000"/>
              </a:lnSpc>
              <a:spcBef>
                <a:spcPct val="0"/>
              </a:spcBef>
            </a:pPr>
            <a:r>
              <a:rPr lang="en-GB" sz="1400" dirty="0" smtClean="0"/>
              <a:t> And with great pleasure I relinquish floor for Algimantas</a:t>
            </a:r>
            <a:r>
              <a:rPr lang="lt-LT" sz="1400" dirty="0" smtClean="0"/>
              <a:t> Žygus</a:t>
            </a:r>
            <a:endParaRPr lang="en-GB" sz="1400" dirty="0" smtClean="0"/>
          </a:p>
          <a:p>
            <a:pPr eaLnBrk="1" hangingPunct="1">
              <a:lnSpc>
                <a:spcPct val="80000"/>
              </a:lnSpc>
              <a:spcBef>
                <a:spcPct val="0"/>
              </a:spcBef>
            </a:pPr>
            <a:r>
              <a:rPr lang="en-GB" sz="1400" dirty="0" smtClean="0"/>
              <a:t> </a:t>
            </a:r>
            <a:endParaRPr lang="lt-LT" sz="14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D40814BD-9A92-4540-BF45-BB390DCB9FEA}" type="slidenum">
              <a:rPr lang="en-GB">
                <a:latin typeface="Calibri" pitchFamily="34" charset="0"/>
              </a:rPr>
              <a:pPr eaLnBrk="1" hangingPunct="1"/>
              <a:t>12</a:t>
            </a:fld>
            <a:endParaRPr lang="en-GB" dirty="0">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lt-LT" smtClean="0"/>
          </a:p>
          <a:p>
            <a:pPr eaLnBrk="1" hangingPunct="1">
              <a:spcBef>
                <a:spcPct val="0"/>
              </a:spcBef>
            </a:pPr>
            <a:endParaRPr lang="lt-LT" smtClean="0"/>
          </a:p>
          <a:p>
            <a:pPr eaLnBrk="1" hangingPunct="1">
              <a:spcBef>
                <a:spcPct val="0"/>
              </a:spcBef>
            </a:pPr>
            <a:r>
              <a:rPr lang="en-GB" sz="1600" dirty="0" smtClean="0"/>
              <a:t>Port community </a:t>
            </a:r>
            <a:r>
              <a:rPr lang="lt-LT" sz="1600" smtClean="0"/>
              <a:t>is</a:t>
            </a:r>
            <a:r>
              <a:rPr lang="en-GB" sz="1600" dirty="0" smtClean="0"/>
              <a:t> very wide. All these institution and business companies have to communicate and use a lot of various document in </a:t>
            </a:r>
            <a:r>
              <a:rPr lang="lt-LT" sz="1600" smtClean="0"/>
              <a:t>different </a:t>
            </a:r>
            <a:r>
              <a:rPr lang="en-GB" sz="1600" dirty="0" smtClean="0"/>
              <a:t>processes of carrying good</a:t>
            </a:r>
            <a:r>
              <a:rPr lang="lt-LT" sz="1600" smtClean="0"/>
              <a:t>s</a:t>
            </a:r>
            <a:r>
              <a:rPr lang="en-GB" sz="1600" dirty="0" smtClean="0"/>
              <a:t> through the port.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A15AF13E-3F32-4CC4-A673-B32B1C1128D9}" type="slidenum">
              <a:rPr lang="en-GB">
                <a:latin typeface="Calibri" pitchFamily="34" charset="0"/>
              </a:rPr>
              <a:pPr eaLnBrk="1" hangingPunct="1"/>
              <a:t>13</a:t>
            </a:fld>
            <a:endParaRPr lang="en-GB" dirty="0">
              <a:latin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tandardRule.png"/>
          <p:cNvPicPr>
            <a:picLocks noChangeAspect="1"/>
          </p:cNvPicPr>
          <p:nvPr/>
        </p:nvPicPr>
        <p:blipFill>
          <a:blip r:embed="rId3"/>
          <a:srcRect/>
          <a:stretch>
            <a:fillRect/>
          </a:stretch>
        </p:blipFill>
        <p:spPr bwMode="auto">
          <a:xfrm>
            <a:off x="2705100" y="4191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1500" y="1676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p:txBody>
          <a:bodyPr/>
          <a:lstStyle>
            <a:lvl1pPr>
              <a:defRPr smtClean="0"/>
            </a:lvl1pPr>
          </a:lstStyle>
          <a:p>
            <a:pPr>
              <a:defRPr/>
            </a:pPr>
            <a:fld id="{66BA5C2B-3428-4C62-B8A8-A3CD6D990293}" type="datetime1">
              <a:rPr lang="lt-LT"/>
              <a:pPr>
                <a:defRPr/>
              </a:pPr>
              <a:t>2013.11.25</a:t>
            </a:fld>
            <a:endParaRPr lang="lt-LT"/>
          </a:p>
        </p:txBody>
      </p:sp>
      <p:sp>
        <p:nvSpPr>
          <p:cNvPr id="7" name="Footer Placeholder 4"/>
          <p:cNvSpPr>
            <a:spLocks noGrp="1"/>
          </p:cNvSpPr>
          <p:nvPr>
            <p:ph type="ftr" sz="quarter" idx="11"/>
          </p:nvPr>
        </p:nvSpPr>
        <p:spPr/>
        <p:txBody>
          <a:bodyPr/>
          <a:lstStyle>
            <a:lvl1pPr>
              <a:defRPr/>
            </a:lvl1pPr>
          </a:lstStyle>
          <a:p>
            <a:pPr>
              <a:defRPr/>
            </a:pPr>
            <a:endParaRPr lang="lt-LT"/>
          </a:p>
        </p:txBody>
      </p:sp>
      <p:sp>
        <p:nvSpPr>
          <p:cNvPr id="8" name="Slide Number Placeholder 5"/>
          <p:cNvSpPr>
            <a:spLocks noGrp="1"/>
          </p:cNvSpPr>
          <p:nvPr>
            <p:ph type="sldNum" sz="quarter" idx="12"/>
          </p:nvPr>
        </p:nvSpPr>
        <p:spPr/>
        <p:txBody>
          <a:bodyPr/>
          <a:lstStyle>
            <a:lvl1pPr>
              <a:defRPr smtClean="0"/>
            </a:lvl1pPr>
          </a:lstStyle>
          <a:p>
            <a:pPr>
              <a:defRPr/>
            </a:pPr>
            <a:fld id="{AAB33464-6124-4D2E-B9E2-10A3C626BDC6}" type="slidenum">
              <a:rPr lang="lt-LT"/>
              <a:pPr>
                <a:defRPr/>
              </a:pPr>
              <a:t>‹#›</a:t>
            </a:fld>
            <a:endParaRPr lang="lt-LT"/>
          </a:p>
        </p:txBody>
      </p:sp>
    </p:spTree>
    <p:extLst>
      <p:ext uri="{BB962C8B-B14F-4D97-AF65-F5344CB8AC3E}">
        <p14:creationId xmlns:p14="http://schemas.microsoft.com/office/powerpoint/2010/main" val="357817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rcRect/>
          <a:stretch>
            <a:fillRect/>
          </a:stretch>
        </p:blipFill>
        <p:spPr bwMode="auto">
          <a:xfrm>
            <a:off x="1222375" y="2305050"/>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6797675" y="538163"/>
            <a:ext cx="1808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434609"/>
            <a:ext cx="3749040" cy="1709928"/>
          </a:xfrm>
        </p:spPr>
        <p:txBody>
          <a:bodyPr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7" name="Date Placeholder 4"/>
          <p:cNvSpPr>
            <a:spLocks noGrp="1"/>
          </p:cNvSpPr>
          <p:nvPr>
            <p:ph type="dt" sz="half" idx="10"/>
          </p:nvPr>
        </p:nvSpPr>
        <p:spPr/>
        <p:txBody>
          <a:bodyPr/>
          <a:lstStyle>
            <a:lvl1pPr>
              <a:defRPr smtClean="0"/>
            </a:lvl1pPr>
          </a:lstStyle>
          <a:p>
            <a:pPr>
              <a:defRPr/>
            </a:pPr>
            <a:fld id="{8D19E992-AAB5-4BCA-810D-4C0D6D95D1F4}" type="datetime1">
              <a:rPr lang="lt-LT"/>
              <a:pPr>
                <a:defRPr/>
              </a:pPr>
              <a:t>2013.11.25</a:t>
            </a:fld>
            <a:endParaRPr lang="lt-LT"/>
          </a:p>
        </p:txBody>
      </p:sp>
      <p:sp>
        <p:nvSpPr>
          <p:cNvPr id="8" name="Footer Placeholder 5"/>
          <p:cNvSpPr>
            <a:spLocks noGrp="1"/>
          </p:cNvSpPr>
          <p:nvPr>
            <p:ph type="ftr" sz="quarter" idx="11"/>
          </p:nvPr>
        </p:nvSpPr>
        <p:spPr/>
        <p:txBody>
          <a:bodyPr/>
          <a:lstStyle>
            <a:lvl1pPr>
              <a:defRPr/>
            </a:lvl1pPr>
          </a:lstStyle>
          <a:p>
            <a:pPr>
              <a:defRPr/>
            </a:pPr>
            <a:endParaRPr lang="lt-LT"/>
          </a:p>
        </p:txBody>
      </p:sp>
      <p:sp>
        <p:nvSpPr>
          <p:cNvPr id="9" name="Slide Number Placeholder 6"/>
          <p:cNvSpPr>
            <a:spLocks noGrp="1"/>
          </p:cNvSpPr>
          <p:nvPr>
            <p:ph type="sldNum" sz="quarter" idx="12"/>
          </p:nvPr>
        </p:nvSpPr>
        <p:spPr/>
        <p:txBody>
          <a:bodyPr/>
          <a:lstStyle>
            <a:lvl1pPr>
              <a:defRPr smtClean="0"/>
            </a:lvl1pPr>
          </a:lstStyle>
          <a:p>
            <a:pPr>
              <a:defRPr/>
            </a:pPr>
            <a:fld id="{D5521025-9AE1-491B-BDF4-77986F42C370}" type="slidenum">
              <a:rPr lang="lt-LT"/>
              <a:pPr>
                <a:defRPr/>
              </a:pPr>
              <a:t>‹#›</a:t>
            </a:fld>
            <a:endParaRPr lang="lt-LT"/>
          </a:p>
        </p:txBody>
      </p:sp>
    </p:spTree>
    <p:extLst>
      <p:ext uri="{BB962C8B-B14F-4D97-AF65-F5344CB8AC3E}">
        <p14:creationId xmlns:p14="http://schemas.microsoft.com/office/powerpoint/2010/main" val="31276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5"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ortRule.png"/>
          <p:cNvPicPr>
            <a:picLocks noChangeAspect="1"/>
          </p:cNvPicPr>
          <p:nvPr/>
        </p:nvPicPr>
        <p:blipFill>
          <a:blip r:embed="rId3"/>
          <a:srcRect/>
          <a:stretch>
            <a:fillRect/>
          </a:stretch>
        </p:blipFill>
        <p:spPr bwMode="auto">
          <a:xfrm>
            <a:off x="3324225" y="4665663"/>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7" name="Date Placeholder 4"/>
          <p:cNvSpPr>
            <a:spLocks noGrp="1"/>
          </p:cNvSpPr>
          <p:nvPr>
            <p:ph type="dt" sz="half" idx="10"/>
          </p:nvPr>
        </p:nvSpPr>
        <p:spPr/>
        <p:txBody>
          <a:bodyPr/>
          <a:lstStyle>
            <a:lvl1pPr>
              <a:defRPr smtClean="0"/>
            </a:lvl1pPr>
          </a:lstStyle>
          <a:p>
            <a:pPr>
              <a:defRPr/>
            </a:pPr>
            <a:fld id="{54B145DB-4663-4E6B-A97F-28164693649E}" type="datetime1">
              <a:rPr lang="lt-LT"/>
              <a:pPr>
                <a:defRPr/>
              </a:pPr>
              <a:t>2013.11.25</a:t>
            </a:fld>
            <a:endParaRPr lang="lt-LT"/>
          </a:p>
        </p:txBody>
      </p:sp>
      <p:sp>
        <p:nvSpPr>
          <p:cNvPr id="8" name="Footer Placeholder 5"/>
          <p:cNvSpPr>
            <a:spLocks noGrp="1"/>
          </p:cNvSpPr>
          <p:nvPr>
            <p:ph type="ftr" sz="quarter" idx="11"/>
          </p:nvPr>
        </p:nvSpPr>
        <p:spPr/>
        <p:txBody>
          <a:bodyPr/>
          <a:lstStyle>
            <a:lvl1pPr>
              <a:defRPr/>
            </a:lvl1pPr>
          </a:lstStyle>
          <a:p>
            <a:pPr>
              <a:defRPr/>
            </a:pPr>
            <a:endParaRPr lang="lt-LT"/>
          </a:p>
        </p:txBody>
      </p:sp>
      <p:sp>
        <p:nvSpPr>
          <p:cNvPr id="9" name="Slide Number Placeholder 6"/>
          <p:cNvSpPr>
            <a:spLocks noGrp="1"/>
          </p:cNvSpPr>
          <p:nvPr>
            <p:ph type="sldNum" sz="quarter" idx="12"/>
          </p:nvPr>
        </p:nvSpPr>
        <p:spPr/>
        <p:txBody>
          <a:bodyPr/>
          <a:lstStyle>
            <a:lvl1pPr>
              <a:defRPr smtClean="0"/>
            </a:lvl1pPr>
          </a:lstStyle>
          <a:p>
            <a:pPr>
              <a:defRPr/>
            </a:pPr>
            <a:fld id="{F5F8FB07-5F7E-4073-8381-DBE15C574B94}" type="slidenum">
              <a:rPr lang="lt-LT"/>
              <a:pPr>
                <a:defRPr/>
              </a:pPr>
              <a:t>‹#›</a:t>
            </a:fld>
            <a:endParaRPr lang="lt-LT"/>
          </a:p>
        </p:txBody>
      </p:sp>
    </p:spTree>
    <p:extLst>
      <p:ext uri="{BB962C8B-B14F-4D97-AF65-F5344CB8AC3E}">
        <p14:creationId xmlns:p14="http://schemas.microsoft.com/office/powerpoint/2010/main" val="161100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6"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6835775" y="279400"/>
            <a:ext cx="16954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hortRule.png"/>
          <p:cNvPicPr>
            <a:picLocks noChangeAspect="1"/>
          </p:cNvPicPr>
          <p:nvPr/>
        </p:nvPicPr>
        <p:blipFill>
          <a:blip r:embed="rId4"/>
          <a:srcRect/>
          <a:stretch>
            <a:fillRect/>
          </a:stretch>
        </p:blipFill>
        <p:spPr bwMode="auto">
          <a:xfrm>
            <a:off x="3324225" y="4665663"/>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85255">
            <a:off x="2865438" y="3182938"/>
            <a:ext cx="169703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smtClean="0"/>
            </a:lvl1pPr>
          </a:lstStyle>
          <a:p>
            <a:pPr>
              <a:defRPr/>
            </a:pPr>
            <a:fld id="{88002B0F-DA10-4094-AF0F-3205B5F4450B}" type="datetime1">
              <a:rPr lang="lt-LT"/>
              <a:pPr>
                <a:defRPr/>
              </a:pPr>
              <a:t>2013.11.25</a:t>
            </a:fld>
            <a:endParaRPr lang="lt-LT"/>
          </a:p>
        </p:txBody>
      </p:sp>
      <p:sp>
        <p:nvSpPr>
          <p:cNvPr id="12" name="Footer Placeholder 5"/>
          <p:cNvSpPr>
            <a:spLocks noGrp="1"/>
          </p:cNvSpPr>
          <p:nvPr>
            <p:ph type="ftr" sz="quarter" idx="15"/>
          </p:nvPr>
        </p:nvSpPr>
        <p:spPr/>
        <p:txBody>
          <a:bodyPr/>
          <a:lstStyle>
            <a:lvl1pPr>
              <a:defRPr/>
            </a:lvl1pPr>
          </a:lstStyle>
          <a:p>
            <a:pPr>
              <a:defRPr/>
            </a:pPr>
            <a:endParaRPr lang="lt-LT"/>
          </a:p>
        </p:txBody>
      </p:sp>
      <p:sp>
        <p:nvSpPr>
          <p:cNvPr id="13" name="Slide Number Placeholder 6"/>
          <p:cNvSpPr>
            <a:spLocks noGrp="1"/>
          </p:cNvSpPr>
          <p:nvPr>
            <p:ph type="sldNum" sz="quarter" idx="16"/>
          </p:nvPr>
        </p:nvSpPr>
        <p:spPr/>
        <p:txBody>
          <a:bodyPr/>
          <a:lstStyle>
            <a:lvl1pPr>
              <a:defRPr smtClean="0"/>
            </a:lvl1pPr>
          </a:lstStyle>
          <a:p>
            <a:pPr>
              <a:defRPr/>
            </a:pPr>
            <a:fld id="{C8887CB3-D07D-4E99-B3EB-A789465E95FA}" type="slidenum">
              <a:rPr lang="lt-LT"/>
              <a:pPr>
                <a:defRPr/>
              </a:pPr>
              <a:t>‹#›</a:t>
            </a:fld>
            <a:endParaRPr lang="lt-LT"/>
          </a:p>
        </p:txBody>
      </p:sp>
    </p:spTree>
    <p:extLst>
      <p:ext uri="{BB962C8B-B14F-4D97-AF65-F5344CB8AC3E}">
        <p14:creationId xmlns:p14="http://schemas.microsoft.com/office/powerpoint/2010/main" val="238673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4983480" y="4800600"/>
            <a:ext cx="3246120" cy="1188720"/>
          </a:xfrm>
        </p:spPr>
        <p:txBody>
          <a:bodyPr rtlCol="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1" name="Title 1"/>
          <p:cNvSpPr>
            <a:spLocks noGrp="1"/>
          </p:cNvSpPr>
          <p:nvPr>
            <p:ph type="title"/>
          </p:nvPr>
        </p:nvSpPr>
        <p:spPr>
          <a:xfrm rot="21240000">
            <a:off x="4717562" y="3396154"/>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8" name="Date Placeholder 4"/>
          <p:cNvSpPr>
            <a:spLocks noGrp="1"/>
          </p:cNvSpPr>
          <p:nvPr>
            <p:ph type="dt" sz="half" idx="15"/>
          </p:nvPr>
        </p:nvSpPr>
        <p:spPr/>
        <p:txBody>
          <a:bodyPr/>
          <a:lstStyle>
            <a:lvl1pPr>
              <a:defRPr smtClean="0"/>
            </a:lvl1pPr>
          </a:lstStyle>
          <a:p>
            <a:pPr>
              <a:defRPr/>
            </a:pPr>
            <a:fld id="{22A528AA-F47E-4ADF-80E7-3FB9D719AF90}" type="datetime1">
              <a:rPr lang="lt-LT"/>
              <a:pPr>
                <a:defRPr/>
              </a:pPr>
              <a:t>2013.11.25</a:t>
            </a:fld>
            <a:endParaRPr lang="lt-LT"/>
          </a:p>
        </p:txBody>
      </p:sp>
      <p:sp>
        <p:nvSpPr>
          <p:cNvPr id="9" name="Footer Placeholder 5"/>
          <p:cNvSpPr>
            <a:spLocks noGrp="1"/>
          </p:cNvSpPr>
          <p:nvPr>
            <p:ph type="ftr" sz="quarter" idx="16"/>
          </p:nvPr>
        </p:nvSpPr>
        <p:spPr/>
        <p:txBody>
          <a:bodyPr/>
          <a:lstStyle>
            <a:lvl1pPr>
              <a:defRPr/>
            </a:lvl1pPr>
          </a:lstStyle>
          <a:p>
            <a:pPr>
              <a:defRPr/>
            </a:pPr>
            <a:endParaRPr lang="lt-LT"/>
          </a:p>
        </p:txBody>
      </p:sp>
      <p:sp>
        <p:nvSpPr>
          <p:cNvPr id="12" name="Slide Number Placeholder 6"/>
          <p:cNvSpPr>
            <a:spLocks noGrp="1"/>
          </p:cNvSpPr>
          <p:nvPr>
            <p:ph type="sldNum" sz="quarter" idx="17"/>
          </p:nvPr>
        </p:nvSpPr>
        <p:spPr/>
        <p:txBody>
          <a:bodyPr/>
          <a:lstStyle>
            <a:lvl1pPr>
              <a:defRPr smtClean="0"/>
            </a:lvl1pPr>
          </a:lstStyle>
          <a:p>
            <a:pPr>
              <a:defRPr/>
            </a:pPr>
            <a:fld id="{DE96C166-D949-41B8-8E14-58FB8A602973}" type="slidenum">
              <a:rPr lang="lt-LT"/>
              <a:pPr>
                <a:defRPr/>
              </a:pPr>
              <a:t>‹#›</a:t>
            </a:fld>
            <a:endParaRPr lang="lt-LT"/>
          </a:p>
        </p:txBody>
      </p:sp>
    </p:spTree>
    <p:extLst>
      <p:ext uri="{BB962C8B-B14F-4D97-AF65-F5344CB8AC3E}">
        <p14:creationId xmlns:p14="http://schemas.microsoft.com/office/powerpoint/2010/main" val="294788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7427913" y="2619375"/>
            <a:ext cx="15811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22260">
            <a:off x="6338888" y="604838"/>
            <a:ext cx="16113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22260">
            <a:off x="4891088" y="985838"/>
            <a:ext cx="16113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762000" y="4876800"/>
            <a:ext cx="3048000" cy="1188720"/>
          </a:xfrm>
        </p:spPr>
        <p:txBody>
          <a:bodyPr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Title 1"/>
          <p:cNvSpPr>
            <a:spLocks noGrp="1"/>
          </p:cNvSpPr>
          <p:nvPr>
            <p:ph type="title"/>
          </p:nvPr>
        </p:nvSpPr>
        <p:spPr>
          <a:xfrm rot="21240000">
            <a:off x="455724" y="3551615"/>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13" name="Date Placeholder 4"/>
          <p:cNvSpPr>
            <a:spLocks noGrp="1"/>
          </p:cNvSpPr>
          <p:nvPr>
            <p:ph type="dt" sz="half" idx="16"/>
          </p:nvPr>
        </p:nvSpPr>
        <p:spPr/>
        <p:txBody>
          <a:bodyPr/>
          <a:lstStyle>
            <a:lvl1pPr>
              <a:defRPr smtClean="0"/>
            </a:lvl1pPr>
          </a:lstStyle>
          <a:p>
            <a:pPr>
              <a:defRPr/>
            </a:pPr>
            <a:fld id="{4A01BC8E-C08E-494C-BEB7-D01BC6ABB566}" type="datetime1">
              <a:rPr lang="lt-LT"/>
              <a:pPr>
                <a:defRPr/>
              </a:pPr>
              <a:t>2013.11.25</a:t>
            </a:fld>
            <a:endParaRPr lang="lt-LT"/>
          </a:p>
        </p:txBody>
      </p:sp>
      <p:sp>
        <p:nvSpPr>
          <p:cNvPr id="15" name="Footer Placeholder 5"/>
          <p:cNvSpPr>
            <a:spLocks noGrp="1"/>
          </p:cNvSpPr>
          <p:nvPr>
            <p:ph type="ftr" sz="quarter" idx="17"/>
          </p:nvPr>
        </p:nvSpPr>
        <p:spPr/>
        <p:txBody>
          <a:bodyPr/>
          <a:lstStyle>
            <a:lvl1pPr>
              <a:defRPr/>
            </a:lvl1pPr>
          </a:lstStyle>
          <a:p>
            <a:pPr>
              <a:defRPr/>
            </a:pPr>
            <a:endParaRPr lang="lt-LT"/>
          </a:p>
        </p:txBody>
      </p:sp>
      <p:sp>
        <p:nvSpPr>
          <p:cNvPr id="18" name="Slide Number Placeholder 6"/>
          <p:cNvSpPr>
            <a:spLocks noGrp="1"/>
          </p:cNvSpPr>
          <p:nvPr>
            <p:ph type="sldNum" sz="quarter" idx="18"/>
          </p:nvPr>
        </p:nvSpPr>
        <p:spPr/>
        <p:txBody>
          <a:bodyPr/>
          <a:lstStyle>
            <a:lvl1pPr>
              <a:defRPr smtClean="0"/>
            </a:lvl1pPr>
          </a:lstStyle>
          <a:p>
            <a:pPr>
              <a:defRPr/>
            </a:pPr>
            <a:fld id="{B1AE362E-3DD3-4E60-A79E-56A0AF9EDD73}" type="slidenum">
              <a:rPr lang="lt-LT"/>
              <a:pPr>
                <a:defRPr/>
              </a:pPr>
              <a:t>‹#›</a:t>
            </a:fld>
            <a:endParaRPr lang="lt-LT"/>
          </a:p>
        </p:txBody>
      </p:sp>
    </p:spTree>
    <p:extLst>
      <p:ext uri="{BB962C8B-B14F-4D97-AF65-F5344CB8AC3E}">
        <p14:creationId xmlns:p14="http://schemas.microsoft.com/office/powerpoint/2010/main" val="407030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23972819-5DBA-472C-B25B-495D7779EB15}" type="datetime1">
              <a:rPr lang="lt-LT"/>
              <a:pPr>
                <a:defRPr/>
              </a:pPr>
              <a:t>2013.11.25</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028A4EDB-9A1A-4E50-BD57-110496AA157A}" type="slidenum">
              <a:rPr lang="lt-LT"/>
              <a:pPr>
                <a:defRPr/>
              </a:pPr>
              <a:t>‹#›</a:t>
            </a:fld>
            <a:endParaRPr lang="lt-LT"/>
          </a:p>
        </p:txBody>
      </p:sp>
    </p:spTree>
    <p:extLst>
      <p:ext uri="{BB962C8B-B14F-4D97-AF65-F5344CB8AC3E}">
        <p14:creationId xmlns:p14="http://schemas.microsoft.com/office/powerpoint/2010/main" val="2666181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descr="verticalRule.png"/>
          <p:cNvPicPr>
            <a:picLocks noChangeAspect="1"/>
          </p:cNvPicPr>
          <p:nvPr/>
        </p:nvPicPr>
        <p:blipFill>
          <a:blip r:embed="rId2"/>
          <a:srcRect/>
          <a:stretch>
            <a:fillRect/>
          </a:stretch>
        </p:blipFill>
        <p:spPr bwMode="auto">
          <a:xfrm>
            <a:off x="6513513" y="1562100"/>
            <a:ext cx="152400" cy="37338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EE6D0E99-71CD-4DA2-900D-2E379A1C600B}" type="datetime1">
              <a:rPr lang="lt-LT"/>
              <a:pPr>
                <a:defRPr/>
              </a:pPr>
              <a:t>2013.11.25</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CE6B6635-0115-48FE-A11A-88D4B09CC68B}" type="slidenum">
              <a:rPr lang="lt-LT"/>
              <a:pPr>
                <a:defRPr/>
              </a:pPr>
              <a:t>‹#›</a:t>
            </a:fld>
            <a:endParaRPr lang="lt-LT"/>
          </a:p>
        </p:txBody>
      </p:sp>
    </p:spTree>
    <p:extLst>
      <p:ext uri="{BB962C8B-B14F-4D97-AF65-F5344CB8AC3E}">
        <p14:creationId xmlns:p14="http://schemas.microsoft.com/office/powerpoint/2010/main" val="68165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2D070EDF-CA9F-423E-B067-54B469D51193}" type="datetime1">
              <a:rPr lang="lt-LT"/>
              <a:pPr>
                <a:defRPr/>
              </a:pPr>
              <a:t>2013.11.25</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3D061109-2F17-481E-8311-7A99A18A8F22}" type="slidenum">
              <a:rPr lang="lt-LT"/>
              <a:pPr>
                <a:defRPr/>
              </a:pPr>
              <a:t>‹#›</a:t>
            </a:fld>
            <a:endParaRPr lang="lt-LT"/>
          </a:p>
        </p:txBody>
      </p:sp>
    </p:spTree>
    <p:extLst>
      <p:ext uri="{BB962C8B-B14F-4D97-AF65-F5344CB8AC3E}">
        <p14:creationId xmlns:p14="http://schemas.microsoft.com/office/powerpoint/2010/main" val="50179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andardRule.png"/>
          <p:cNvPicPr>
            <a:picLocks noChangeAspect="1"/>
          </p:cNvPicPr>
          <p:nvPr/>
        </p:nvPicPr>
        <p:blipFill>
          <a:blip r:embed="rId3"/>
          <a:srcRect/>
          <a:stretch>
            <a:fillRect/>
          </a:stretch>
        </p:blipFill>
        <p:spPr bwMode="auto">
          <a:xfrm>
            <a:off x="2705100" y="4572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366660">
            <a:off x="5138738" y="600075"/>
            <a:ext cx="16097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329776">
            <a:off x="2073275" y="555625"/>
            <a:ext cx="16097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1790">
            <a:off x="3592513" y="936625"/>
            <a:ext cx="16097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1500" y="2057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Date Placeholder 3"/>
          <p:cNvSpPr>
            <a:spLocks noGrp="1"/>
          </p:cNvSpPr>
          <p:nvPr>
            <p:ph type="dt" sz="half" idx="18"/>
          </p:nvPr>
        </p:nvSpPr>
        <p:spPr/>
        <p:txBody>
          <a:bodyPr/>
          <a:lstStyle>
            <a:lvl1pPr>
              <a:defRPr smtClean="0"/>
            </a:lvl1pPr>
          </a:lstStyle>
          <a:p>
            <a:pPr>
              <a:defRPr/>
            </a:pPr>
            <a:fld id="{5BEA1C7A-11F0-4F37-99F3-45A8C855A261}" type="datetime1">
              <a:rPr lang="lt-LT"/>
              <a:pPr>
                <a:defRPr/>
              </a:pPr>
              <a:t>2013.11.25</a:t>
            </a:fld>
            <a:endParaRPr lang="lt-LT"/>
          </a:p>
        </p:txBody>
      </p:sp>
      <p:sp>
        <p:nvSpPr>
          <p:cNvPr id="15" name="Footer Placeholder 4"/>
          <p:cNvSpPr>
            <a:spLocks noGrp="1"/>
          </p:cNvSpPr>
          <p:nvPr>
            <p:ph type="ftr" sz="quarter" idx="19"/>
          </p:nvPr>
        </p:nvSpPr>
        <p:spPr/>
        <p:txBody>
          <a:bodyPr/>
          <a:lstStyle>
            <a:lvl1pPr>
              <a:defRPr/>
            </a:lvl1pPr>
          </a:lstStyle>
          <a:p>
            <a:pPr>
              <a:defRPr/>
            </a:pPr>
            <a:endParaRPr lang="lt-LT"/>
          </a:p>
        </p:txBody>
      </p:sp>
      <p:sp>
        <p:nvSpPr>
          <p:cNvPr id="16" name="Slide Number Placeholder 5"/>
          <p:cNvSpPr>
            <a:spLocks noGrp="1"/>
          </p:cNvSpPr>
          <p:nvPr>
            <p:ph type="sldNum" sz="quarter" idx="20"/>
          </p:nvPr>
        </p:nvSpPr>
        <p:spPr/>
        <p:txBody>
          <a:bodyPr/>
          <a:lstStyle>
            <a:lvl1pPr>
              <a:defRPr smtClean="0"/>
            </a:lvl1pPr>
          </a:lstStyle>
          <a:p>
            <a:pPr>
              <a:defRPr/>
            </a:pPr>
            <a:fld id="{BA7A7DE0-E5C8-4AC5-84F3-966C8C0F30EB}" type="slidenum">
              <a:rPr lang="lt-LT"/>
              <a:pPr>
                <a:defRPr/>
              </a:pPr>
              <a:t>‹#›</a:t>
            </a:fld>
            <a:endParaRPr lang="lt-LT"/>
          </a:p>
        </p:txBody>
      </p:sp>
    </p:spTree>
    <p:extLst>
      <p:ext uri="{BB962C8B-B14F-4D97-AF65-F5344CB8AC3E}">
        <p14:creationId xmlns:p14="http://schemas.microsoft.com/office/powerpoint/2010/main" val="304172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33528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1282700"/>
            <a:ext cx="8001000" cy="1917700"/>
          </a:xfrm>
        </p:spPr>
        <p:txBody>
          <a:bodyPr anchor="b">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4EA154F5-2DEF-417E-A9FE-3E4BDA65650F}" type="datetime1">
              <a:rPr lang="lt-LT"/>
              <a:pPr>
                <a:defRPr/>
              </a:pPr>
              <a:t>2013.11.25</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55E5A7A7-3D10-445A-A367-46E0A4BEAC8E}" type="slidenum">
              <a:rPr lang="lt-LT"/>
              <a:pPr>
                <a:defRPr/>
              </a:pPr>
              <a:t>‹#›</a:t>
            </a:fld>
            <a:endParaRPr lang="lt-LT"/>
          </a:p>
        </p:txBody>
      </p:sp>
    </p:spTree>
    <p:extLst>
      <p:ext uri="{BB962C8B-B14F-4D97-AF65-F5344CB8AC3E}">
        <p14:creationId xmlns:p14="http://schemas.microsoft.com/office/powerpoint/2010/main" val="172325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smtClean="0"/>
            </a:lvl1pPr>
          </a:lstStyle>
          <a:p>
            <a:pPr>
              <a:defRPr/>
            </a:pPr>
            <a:fld id="{7E042E81-6C75-438A-BBFA-9481E9144FC0}" type="datetime1">
              <a:rPr lang="lt-LT"/>
              <a:pPr>
                <a:defRPr/>
              </a:pPr>
              <a:t>2013.11.25</a:t>
            </a:fld>
            <a:endParaRPr lang="lt-LT"/>
          </a:p>
        </p:txBody>
      </p:sp>
      <p:sp>
        <p:nvSpPr>
          <p:cNvPr id="7" name="Footer Placeholder 5"/>
          <p:cNvSpPr>
            <a:spLocks noGrp="1"/>
          </p:cNvSpPr>
          <p:nvPr>
            <p:ph type="ftr" sz="quarter" idx="11"/>
          </p:nvPr>
        </p:nvSpPr>
        <p:spPr/>
        <p:txBody>
          <a:bodyPr/>
          <a:lstStyle>
            <a:lvl1pPr>
              <a:defRPr/>
            </a:lvl1pPr>
          </a:lstStyle>
          <a:p>
            <a:pPr>
              <a:defRPr/>
            </a:pPr>
            <a:endParaRPr lang="lt-LT"/>
          </a:p>
        </p:txBody>
      </p:sp>
      <p:sp>
        <p:nvSpPr>
          <p:cNvPr id="8" name="Slide Number Placeholder 6"/>
          <p:cNvSpPr>
            <a:spLocks noGrp="1"/>
          </p:cNvSpPr>
          <p:nvPr>
            <p:ph type="sldNum" sz="quarter" idx="12"/>
          </p:nvPr>
        </p:nvSpPr>
        <p:spPr/>
        <p:txBody>
          <a:bodyPr/>
          <a:lstStyle>
            <a:lvl1pPr>
              <a:defRPr smtClean="0"/>
            </a:lvl1pPr>
          </a:lstStyle>
          <a:p>
            <a:pPr>
              <a:defRPr/>
            </a:pPr>
            <a:fld id="{6E2D33AE-5BC5-41FD-9E03-4412E555C468}" type="slidenum">
              <a:rPr lang="lt-LT"/>
              <a:pPr>
                <a:defRPr/>
              </a:pPr>
              <a:t>‹#›</a:t>
            </a:fld>
            <a:endParaRPr lang="lt-LT"/>
          </a:p>
        </p:txBody>
      </p:sp>
    </p:spTree>
    <p:extLst>
      <p:ext uri="{BB962C8B-B14F-4D97-AF65-F5344CB8AC3E}">
        <p14:creationId xmlns:p14="http://schemas.microsoft.com/office/powerpoint/2010/main" val="410637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smtClean="0"/>
            </a:lvl1pPr>
          </a:lstStyle>
          <a:p>
            <a:pPr>
              <a:defRPr/>
            </a:pPr>
            <a:fld id="{209DA55F-B40C-4C5A-B711-1F222F53519B}" type="datetime1">
              <a:rPr lang="lt-LT"/>
              <a:pPr>
                <a:defRPr/>
              </a:pPr>
              <a:t>2013.11.25</a:t>
            </a:fld>
            <a:endParaRPr lang="lt-LT"/>
          </a:p>
        </p:txBody>
      </p:sp>
      <p:sp>
        <p:nvSpPr>
          <p:cNvPr id="9" name="Footer Placeholder 7"/>
          <p:cNvSpPr>
            <a:spLocks noGrp="1"/>
          </p:cNvSpPr>
          <p:nvPr>
            <p:ph type="ftr" sz="quarter" idx="11"/>
          </p:nvPr>
        </p:nvSpPr>
        <p:spPr/>
        <p:txBody>
          <a:bodyPr/>
          <a:lstStyle>
            <a:lvl1pPr>
              <a:defRPr/>
            </a:lvl1pPr>
          </a:lstStyle>
          <a:p>
            <a:pPr>
              <a:defRPr/>
            </a:pPr>
            <a:endParaRPr lang="lt-LT"/>
          </a:p>
        </p:txBody>
      </p:sp>
      <p:sp>
        <p:nvSpPr>
          <p:cNvPr id="10" name="Slide Number Placeholder 8"/>
          <p:cNvSpPr>
            <a:spLocks noGrp="1"/>
          </p:cNvSpPr>
          <p:nvPr>
            <p:ph type="sldNum" sz="quarter" idx="12"/>
          </p:nvPr>
        </p:nvSpPr>
        <p:spPr/>
        <p:txBody>
          <a:bodyPr/>
          <a:lstStyle>
            <a:lvl1pPr>
              <a:defRPr smtClean="0"/>
            </a:lvl1pPr>
          </a:lstStyle>
          <a:p>
            <a:pPr>
              <a:defRPr/>
            </a:pPr>
            <a:fld id="{06278281-E9BC-405F-9819-5DDE94156ECD}" type="slidenum">
              <a:rPr lang="lt-LT"/>
              <a:pPr>
                <a:defRPr/>
              </a:pPr>
              <a:t>‹#›</a:t>
            </a:fld>
            <a:endParaRPr lang="lt-LT"/>
          </a:p>
        </p:txBody>
      </p:sp>
    </p:spTree>
    <p:extLst>
      <p:ext uri="{BB962C8B-B14F-4D97-AF65-F5344CB8AC3E}">
        <p14:creationId xmlns:p14="http://schemas.microsoft.com/office/powerpoint/2010/main" val="11991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Footer Placeholder 4"/>
          <p:cNvSpPr>
            <a:spLocks noGrp="1"/>
          </p:cNvSpPr>
          <p:nvPr>
            <p:ph type="ftr" sz="quarter" idx="10"/>
          </p:nvPr>
        </p:nvSpPr>
        <p:spPr/>
        <p:txBody>
          <a:bodyPr/>
          <a:lstStyle>
            <a:lvl1pPr>
              <a:defRPr/>
            </a:lvl1pPr>
          </a:lstStyle>
          <a:p>
            <a:pPr>
              <a:defRPr/>
            </a:pPr>
            <a:endParaRPr lang="lt-LT"/>
          </a:p>
        </p:txBody>
      </p:sp>
      <p:sp>
        <p:nvSpPr>
          <p:cNvPr id="4" name="Date Placeholder 3"/>
          <p:cNvSpPr>
            <a:spLocks noGrp="1"/>
          </p:cNvSpPr>
          <p:nvPr>
            <p:ph type="dt" sz="half" idx="11"/>
          </p:nvPr>
        </p:nvSpPr>
        <p:spPr/>
        <p:txBody>
          <a:bodyPr/>
          <a:lstStyle>
            <a:lvl1pPr>
              <a:defRPr/>
            </a:lvl1pPr>
          </a:lstStyle>
          <a:p>
            <a:pPr>
              <a:defRPr/>
            </a:pPr>
            <a:fld id="{12618FDE-1FF0-4D99-9002-511901063653}" type="datetime1">
              <a:rPr lang="lt-LT"/>
              <a:pPr>
                <a:defRPr/>
              </a:pPr>
              <a:t>2013.11.25</a:t>
            </a:fld>
            <a:endParaRPr lang="lt-LT"/>
          </a:p>
        </p:txBody>
      </p:sp>
      <p:sp>
        <p:nvSpPr>
          <p:cNvPr id="5" name="Slide Number Placeholder 5"/>
          <p:cNvSpPr>
            <a:spLocks noGrp="1"/>
          </p:cNvSpPr>
          <p:nvPr>
            <p:ph type="sldNum" sz="quarter" idx="12"/>
          </p:nvPr>
        </p:nvSpPr>
        <p:spPr/>
        <p:txBody>
          <a:bodyPr/>
          <a:lstStyle>
            <a:lvl1pPr>
              <a:defRPr/>
            </a:lvl1pPr>
          </a:lstStyle>
          <a:p>
            <a:pPr>
              <a:defRPr/>
            </a:pPr>
            <a:fld id="{C5C3B144-CEBD-468B-91D1-5D5B7BA9553E}" type="slidenum">
              <a:rPr lang="lt-LT"/>
              <a:pPr>
                <a:defRPr/>
              </a:pPr>
              <a:t>‹#›</a:t>
            </a:fld>
            <a:endParaRPr lang="lt-LT"/>
          </a:p>
        </p:txBody>
      </p:sp>
    </p:spTree>
    <p:extLst>
      <p:ext uri="{BB962C8B-B14F-4D97-AF65-F5344CB8AC3E}">
        <p14:creationId xmlns:p14="http://schemas.microsoft.com/office/powerpoint/2010/main" val="286268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lt-LT"/>
          </a:p>
        </p:txBody>
      </p:sp>
      <p:sp>
        <p:nvSpPr>
          <p:cNvPr id="3" name="Date Placeholder 3"/>
          <p:cNvSpPr>
            <a:spLocks noGrp="1"/>
          </p:cNvSpPr>
          <p:nvPr>
            <p:ph type="dt" sz="half" idx="11"/>
          </p:nvPr>
        </p:nvSpPr>
        <p:spPr/>
        <p:txBody>
          <a:bodyPr/>
          <a:lstStyle>
            <a:lvl1pPr>
              <a:defRPr/>
            </a:lvl1pPr>
          </a:lstStyle>
          <a:p>
            <a:pPr>
              <a:defRPr/>
            </a:pPr>
            <a:fld id="{1C38DBE9-4329-4DE9-B020-66C39422DC41}" type="datetime1">
              <a:rPr lang="lt-LT"/>
              <a:pPr>
                <a:defRPr/>
              </a:pPr>
              <a:t>2013.11.25</a:t>
            </a:fld>
            <a:endParaRPr lang="lt-LT"/>
          </a:p>
        </p:txBody>
      </p:sp>
      <p:sp>
        <p:nvSpPr>
          <p:cNvPr id="4" name="Slide Number Placeholder 5"/>
          <p:cNvSpPr>
            <a:spLocks noGrp="1"/>
          </p:cNvSpPr>
          <p:nvPr>
            <p:ph type="sldNum" sz="quarter" idx="12"/>
          </p:nvPr>
        </p:nvSpPr>
        <p:spPr/>
        <p:txBody>
          <a:bodyPr/>
          <a:lstStyle>
            <a:lvl1pPr>
              <a:defRPr/>
            </a:lvl1pPr>
          </a:lstStyle>
          <a:p>
            <a:pPr>
              <a:defRPr/>
            </a:pPr>
            <a:fld id="{DA4688E1-76FC-461F-BB1F-E0D5D181B612}" type="slidenum">
              <a:rPr lang="lt-LT"/>
              <a:pPr>
                <a:defRPr/>
              </a:pPr>
              <a:t>‹#›</a:t>
            </a:fld>
            <a:endParaRPr lang="lt-LT"/>
          </a:p>
        </p:txBody>
      </p:sp>
    </p:spTree>
    <p:extLst>
      <p:ext uri="{BB962C8B-B14F-4D97-AF65-F5344CB8AC3E}">
        <p14:creationId xmlns:p14="http://schemas.microsoft.com/office/powerpoint/2010/main" val="425020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rcRect/>
          <a:stretch>
            <a:fillRect/>
          </a:stretch>
        </p:blipFill>
        <p:spPr bwMode="auto">
          <a:xfrm>
            <a:off x="1222375" y="2305050"/>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6AFDA56F-C0AC-4934-B5FB-12E0901328A4}" type="datetime1">
              <a:rPr lang="lt-LT"/>
              <a:pPr>
                <a:defRPr/>
              </a:pPr>
              <a:t>2013.11.25</a:t>
            </a:fld>
            <a:endParaRPr lang="lt-LT"/>
          </a:p>
        </p:txBody>
      </p:sp>
      <p:sp>
        <p:nvSpPr>
          <p:cNvPr id="7" name="Footer Placeholder 5"/>
          <p:cNvSpPr>
            <a:spLocks noGrp="1"/>
          </p:cNvSpPr>
          <p:nvPr>
            <p:ph type="ftr" sz="quarter" idx="11"/>
          </p:nvPr>
        </p:nvSpPr>
        <p:spPr/>
        <p:txBody>
          <a:bodyPr/>
          <a:lstStyle>
            <a:lvl1pPr>
              <a:defRPr/>
            </a:lvl1pPr>
          </a:lstStyle>
          <a:p>
            <a:pPr>
              <a:defRPr/>
            </a:pPr>
            <a:endParaRPr lang="lt-LT"/>
          </a:p>
        </p:txBody>
      </p:sp>
      <p:sp>
        <p:nvSpPr>
          <p:cNvPr id="8" name="Slide Number Placeholder 6"/>
          <p:cNvSpPr>
            <a:spLocks noGrp="1"/>
          </p:cNvSpPr>
          <p:nvPr>
            <p:ph type="sldNum" sz="quarter" idx="12"/>
          </p:nvPr>
        </p:nvSpPr>
        <p:spPr/>
        <p:txBody>
          <a:bodyPr/>
          <a:lstStyle>
            <a:lvl1pPr>
              <a:defRPr smtClean="0"/>
            </a:lvl1pPr>
          </a:lstStyle>
          <a:p>
            <a:pPr>
              <a:defRPr/>
            </a:pPr>
            <a:fld id="{DED01DE9-B952-4A5D-9CD8-05428314CE53}" type="slidenum">
              <a:rPr lang="lt-LT"/>
              <a:pPr>
                <a:defRPr/>
              </a:pPr>
              <a:t>‹#›</a:t>
            </a:fld>
            <a:endParaRPr lang="lt-LT"/>
          </a:p>
        </p:txBody>
      </p:sp>
    </p:spTree>
    <p:extLst>
      <p:ext uri="{BB962C8B-B14F-4D97-AF65-F5344CB8AC3E}">
        <p14:creationId xmlns:p14="http://schemas.microsoft.com/office/powerpoint/2010/main" val="427254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TextPageOverlay.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71500" y="6159500"/>
            <a:ext cx="320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ea typeface="+mn-ea"/>
                <a:cs typeface="+mn-cs"/>
              </a:defRPr>
            </a:lvl1pPr>
          </a:lstStyle>
          <a:p>
            <a:pPr>
              <a:defRPr/>
            </a:pPr>
            <a:endParaRPr lang="lt-LT"/>
          </a:p>
        </p:txBody>
      </p:sp>
      <p:sp>
        <p:nvSpPr>
          <p:cNvPr id="1028" name="Title Placeholder 1"/>
          <p:cNvSpPr>
            <a:spLocks noGrp="1"/>
          </p:cNvSpPr>
          <p:nvPr>
            <p:ph type="title"/>
          </p:nvPr>
        </p:nvSpPr>
        <p:spPr bwMode="auto">
          <a:xfrm>
            <a:off x="5715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lt-LT" smtClean="0"/>
          </a:p>
        </p:txBody>
      </p:sp>
      <p:sp>
        <p:nvSpPr>
          <p:cNvPr id="1029" name="Text Placeholder 2"/>
          <p:cNvSpPr>
            <a:spLocks noGrp="1"/>
          </p:cNvSpPr>
          <p:nvPr>
            <p:ph type="body" idx="1"/>
          </p:nvPr>
        </p:nvSpPr>
        <p:spPr bwMode="auto">
          <a:xfrm>
            <a:off x="571500" y="19050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smtClean="0"/>
          </a:p>
        </p:txBody>
      </p:sp>
      <p:sp>
        <p:nvSpPr>
          <p:cNvPr id="4" name="Date Placeholder 3"/>
          <p:cNvSpPr>
            <a:spLocks noGrp="1"/>
          </p:cNvSpPr>
          <p:nvPr>
            <p:ph type="dt" sz="half" idx="2"/>
          </p:nvPr>
        </p:nvSpPr>
        <p:spPr>
          <a:xfrm>
            <a:off x="5372100" y="6159500"/>
            <a:ext cx="3200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2"/>
                </a:solidFill>
                <a:latin typeface="Calisto MT" pitchFamily="18" charset="0"/>
              </a:defRPr>
            </a:lvl1pPr>
          </a:lstStyle>
          <a:p>
            <a:pPr>
              <a:defRPr/>
            </a:pPr>
            <a:fld id="{A90CD7F0-33D1-475D-90B5-9D9992842772}" type="datetime1">
              <a:rPr lang="lt-LT"/>
              <a:pPr>
                <a:defRPr/>
              </a:pPr>
              <a:t>2013.11.25</a:t>
            </a:fld>
            <a:endParaRPr lang="lt-LT"/>
          </a:p>
        </p:txBody>
      </p:sp>
      <p:sp>
        <p:nvSpPr>
          <p:cNvPr id="6" name="Slide Number Placeholder 5"/>
          <p:cNvSpPr>
            <a:spLocks noGrp="1"/>
          </p:cNvSpPr>
          <p:nvPr>
            <p:ph type="sldNum" sz="quarter" idx="4"/>
          </p:nvPr>
        </p:nvSpPr>
        <p:spPr>
          <a:xfrm>
            <a:off x="4046538" y="6159500"/>
            <a:ext cx="1050925"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chemeClr val="bg2"/>
                </a:solidFill>
                <a:latin typeface="Calisto MT" pitchFamily="18" charset="0"/>
              </a:defRPr>
            </a:lvl1pPr>
          </a:lstStyle>
          <a:p>
            <a:pPr>
              <a:defRPr/>
            </a:pPr>
            <a:fld id="{2F045634-CBB8-4DA2-B586-B54C4193D857}"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83" r:id="rId7"/>
    <p:sldLayoutId id="2147483784"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ctr" rtl="0" eaLnBrk="0" fontAlgn="base" hangingPunct="0">
        <a:spcBef>
          <a:spcPct val="0"/>
        </a:spcBef>
        <a:spcAft>
          <a:spcPct val="0"/>
        </a:spcAft>
        <a:defRPr sz="5400" kern="1200">
          <a:solidFill>
            <a:schemeClr val="tx1"/>
          </a:solidFill>
          <a:latin typeface="+mj-lt"/>
          <a:ea typeface="ヒラギノ角ゴ Pro W3" charset="-128"/>
          <a:cs typeface="ヒラギノ角ゴ Pro W3" charset="-128"/>
        </a:defRPr>
      </a:lvl1pPr>
      <a:lvl2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2pPr>
      <a:lvl3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3pPr>
      <a:lvl4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4pPr>
      <a:lvl5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5pPr>
      <a:lvl6pPr marL="4572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6pPr>
      <a:lvl7pPr marL="9144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7pPr>
      <a:lvl8pPr marL="13716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8pPr>
      <a:lvl9pPr marL="18288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9pPr>
    </p:titleStyle>
    <p:bodyStyle>
      <a:lvl1pPr marL="457200" indent="-457200" algn="l" rtl="0" eaLnBrk="0" fontAlgn="base" hangingPunct="0">
        <a:spcBef>
          <a:spcPct val="0"/>
        </a:spcBef>
        <a:spcAft>
          <a:spcPts val="2000"/>
        </a:spcAft>
        <a:buFont typeface="Wingdings 2" charset="2"/>
        <a:buChar char=""/>
        <a:defRPr sz="2400" kern="1200">
          <a:solidFill>
            <a:schemeClr val="tx1"/>
          </a:solidFill>
          <a:latin typeface="+mn-lt"/>
          <a:ea typeface="ヒラギノ角ゴ Pro W3" charset="-128"/>
          <a:cs typeface="ヒラギノ角ゴ Pro W3" charset="-128"/>
        </a:defRPr>
      </a:lvl1pPr>
      <a:lvl2pPr marL="914400" indent="-457200" algn="l" rtl="0" eaLnBrk="0" fontAlgn="base" hangingPunct="0">
        <a:spcBef>
          <a:spcPct val="0"/>
        </a:spcBef>
        <a:spcAft>
          <a:spcPts val="1000"/>
        </a:spcAft>
        <a:buClr>
          <a:schemeClr val="bg2"/>
        </a:buClr>
        <a:buFont typeface="Wingdings 2" charset="2"/>
        <a:buChar char=""/>
        <a:defRPr sz="2200" kern="1200">
          <a:solidFill>
            <a:schemeClr val="tx1"/>
          </a:solidFill>
          <a:latin typeface="+mn-lt"/>
          <a:ea typeface="ヒラギノ角ゴ Pro W3" charset="-128"/>
          <a:cs typeface="+mn-cs"/>
        </a:defRPr>
      </a:lvl2pPr>
      <a:lvl3pPr marL="1371600" indent="-457200" algn="l" rtl="0" eaLnBrk="0" fontAlgn="base" hangingPunct="0">
        <a:spcBef>
          <a:spcPct val="0"/>
        </a:spcBef>
        <a:spcAft>
          <a:spcPts val="1000"/>
        </a:spcAft>
        <a:buFont typeface="Wingdings 2" charset="2"/>
        <a:buChar char=""/>
        <a:defRPr sz="2000" kern="1200">
          <a:solidFill>
            <a:schemeClr val="tx1"/>
          </a:solidFill>
          <a:latin typeface="+mn-lt"/>
          <a:ea typeface="ヒラギノ角ゴ Pro W3" charset="-128"/>
          <a:cs typeface="+mn-cs"/>
        </a:defRPr>
      </a:lvl3pPr>
      <a:lvl4pPr marL="1828800" indent="-457200" algn="l" rtl="0" eaLnBrk="0" fontAlgn="base" hangingPunct="0">
        <a:spcBef>
          <a:spcPct val="0"/>
        </a:spcBef>
        <a:spcAft>
          <a:spcPts val="1000"/>
        </a:spcAft>
        <a:buClr>
          <a:schemeClr val="bg2"/>
        </a:buClr>
        <a:buFont typeface="Wingdings 2" charset="2"/>
        <a:buChar char=""/>
        <a:defRPr kern="1200">
          <a:solidFill>
            <a:schemeClr val="tx1"/>
          </a:solidFill>
          <a:latin typeface="+mn-lt"/>
          <a:ea typeface="ヒラギノ角ゴ Pro W3" charset="-128"/>
          <a:cs typeface="+mn-cs"/>
        </a:defRPr>
      </a:lvl4pPr>
      <a:lvl5pPr marL="2286000" indent="-457200" algn="l" rtl="0" eaLnBrk="0" fontAlgn="base" hangingPunct="0">
        <a:spcBef>
          <a:spcPct val="0"/>
        </a:spcBef>
        <a:spcAft>
          <a:spcPts val="1000"/>
        </a:spcAft>
        <a:buFont typeface="Wingdings 2" charset="2"/>
        <a:buChar char=""/>
        <a:defRPr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571500" y="2149475"/>
            <a:ext cx="8001000" cy="1917700"/>
          </a:xfrm>
        </p:spPr>
        <p:txBody>
          <a:bodyPr/>
          <a:lstStyle/>
          <a:p>
            <a:pPr eaLnBrk="1" hangingPunct="1">
              <a:defRPr/>
            </a:pPr>
            <a:r>
              <a:rPr lang="en-US" sz="4000" dirty="0" smtClean="0">
                <a:solidFill>
                  <a:srgbClr val="000000"/>
                </a:solidFill>
                <a:effectLst>
                  <a:outerShdw blurRad="38100" dist="38100" dir="2700000" algn="tl">
                    <a:srgbClr val="000000">
                      <a:alpha val="43137"/>
                    </a:srgbClr>
                  </a:outerShdw>
                </a:effectLst>
                <a:latin typeface="Arial" charset="0"/>
                <a:cs typeface="Arial" charset="0"/>
              </a:rPr>
              <a:t>Safe and Facilitated Goods Movement through the Black and Baltic Sea Transport Corridor</a:t>
            </a:r>
            <a:endParaRPr lang="lt-LT" sz="4000" dirty="0" smtClean="0">
              <a:solidFill>
                <a:srgbClr val="000000"/>
              </a:solidFill>
              <a:effectLst>
                <a:outerShdw blurRad="38100" dist="38100" dir="2700000" algn="tl">
                  <a:srgbClr val="000000">
                    <a:alpha val="43137"/>
                  </a:srgbClr>
                </a:outerShdw>
              </a:effectLst>
              <a:latin typeface="Arial" charset="0"/>
              <a:cs typeface="Arial" charset="0"/>
            </a:endParaRPr>
          </a:p>
        </p:txBody>
      </p:sp>
      <p:sp>
        <p:nvSpPr>
          <p:cNvPr id="16387" name="Text Placeholder 1"/>
          <p:cNvSpPr>
            <a:spLocks noGrp="1"/>
          </p:cNvSpPr>
          <p:nvPr>
            <p:ph type="body" idx="1"/>
          </p:nvPr>
        </p:nvSpPr>
        <p:spPr>
          <a:xfrm>
            <a:off x="571500" y="4476750"/>
            <a:ext cx="8001000" cy="835025"/>
          </a:xfrm>
        </p:spPr>
        <p:txBody>
          <a:bodyPr/>
          <a:lstStyle/>
          <a:p>
            <a:pPr eaLnBrk="1" hangingPunct="1">
              <a:spcAft>
                <a:spcPct val="0"/>
              </a:spcAft>
            </a:pPr>
            <a:endParaRPr lang="ru-RU" sz="2800" dirty="0" smtClean="0">
              <a:solidFill>
                <a:srgbClr val="000000"/>
              </a:solidFill>
              <a:latin typeface="Arial" charset="0"/>
              <a:cs typeface="Arial" charset="0"/>
            </a:endParaRPr>
          </a:p>
          <a:p>
            <a:pPr eaLnBrk="1" hangingPunct="1">
              <a:spcAft>
                <a:spcPct val="0"/>
              </a:spcAft>
            </a:pPr>
            <a:endParaRPr lang="ru-RU" sz="2800" dirty="0" smtClean="0">
              <a:solidFill>
                <a:srgbClr val="000000"/>
              </a:solidFill>
              <a:latin typeface="Arial" charset="0"/>
              <a:cs typeface="Arial" charset="0"/>
            </a:endParaRPr>
          </a:p>
          <a:p>
            <a:pPr eaLnBrk="1" hangingPunct="1">
              <a:spcAft>
                <a:spcPct val="0"/>
              </a:spcAft>
            </a:pPr>
            <a:r>
              <a:rPr lang="en-US" sz="2400" dirty="0" smtClean="0">
                <a:solidFill>
                  <a:srgbClr val="000000"/>
                </a:solidFill>
                <a:latin typeface="Arial" charset="0"/>
                <a:cs typeface="Arial" charset="0"/>
              </a:rPr>
              <a:t>Kyiv</a:t>
            </a:r>
            <a:r>
              <a:rPr lang="ru-RU" sz="2400" dirty="0" smtClean="0">
                <a:solidFill>
                  <a:srgbClr val="000000"/>
                </a:solidFill>
                <a:latin typeface="Arial" charset="0"/>
                <a:cs typeface="Arial" charset="0"/>
              </a:rPr>
              <a:t>,</a:t>
            </a:r>
            <a:r>
              <a:rPr lang="ru-RU" sz="2800" dirty="0" smtClean="0">
                <a:solidFill>
                  <a:srgbClr val="000000"/>
                </a:solidFill>
                <a:latin typeface="Arial" charset="0"/>
                <a:cs typeface="Arial" charset="0"/>
              </a:rPr>
              <a:t> </a:t>
            </a:r>
            <a:r>
              <a:rPr lang="ru-RU" dirty="0" smtClean="0">
                <a:solidFill>
                  <a:srgbClr val="000000"/>
                </a:solidFill>
                <a:latin typeface="Arial" charset="0"/>
                <a:cs typeface="Arial" charset="0"/>
              </a:rPr>
              <a:t>18 </a:t>
            </a:r>
            <a:r>
              <a:rPr lang="en-US" dirty="0" smtClean="0">
                <a:solidFill>
                  <a:srgbClr val="000000"/>
                </a:solidFill>
                <a:latin typeface="Arial" charset="0"/>
                <a:cs typeface="Arial" charset="0"/>
              </a:rPr>
              <a:t>October </a:t>
            </a:r>
            <a:r>
              <a:rPr lang="ru-RU" dirty="0" smtClean="0">
                <a:solidFill>
                  <a:srgbClr val="000000"/>
                </a:solidFill>
                <a:latin typeface="Arial" charset="0"/>
                <a:cs typeface="Arial" charset="0"/>
              </a:rPr>
              <a:t>2011</a:t>
            </a:r>
            <a:endParaRPr lang="lt-LT" dirty="0" smtClean="0">
              <a:solidFill>
                <a:srgbClr val="000000"/>
              </a:solidFill>
              <a:latin typeface="Arial" charset="0"/>
              <a:cs typeface="Arial" charset="0"/>
            </a:endParaRPr>
          </a:p>
          <a:p>
            <a:pPr>
              <a:spcAft>
                <a:spcPct val="0"/>
              </a:spcAft>
            </a:pP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1143000"/>
          </a:xfrm>
          <a:effectLst>
            <a:outerShdw blurRad="63500" dist="38099" dir="2700000" algn="ctr" rotWithShape="0">
              <a:schemeClr val="tx1">
                <a:alpha val="74997"/>
              </a:schemeClr>
            </a:outerShdw>
          </a:effectLst>
        </p:spPr>
        <p:txBody>
          <a:bodyPr/>
          <a:lstStyle/>
          <a:p>
            <a:pPr eaLnBrk="1" hangingPunct="1">
              <a:defRPr/>
            </a:pPr>
            <a:r>
              <a:rPr lang="en-US" sz="2800" b="1" dirty="0" smtClean="0">
                <a:latin typeface="Arial" charset="0"/>
                <a:cs typeface="Arial" charset="0"/>
              </a:rPr>
              <a:t>Klaipeda Port </a:t>
            </a:r>
            <a:r>
              <a:rPr lang="ru-RU" sz="2800" b="1" dirty="0" smtClean="0">
                <a:latin typeface="Arial" charset="0"/>
                <a:cs typeface="Arial" charset="0"/>
              </a:rPr>
              <a:t>– </a:t>
            </a:r>
            <a:r>
              <a:rPr lang="en-US" sz="2800" b="1" dirty="0" smtClean="0">
                <a:latin typeface="Arial" charset="0"/>
                <a:cs typeface="Arial" charset="0"/>
              </a:rPr>
              <a:t>Geographical Location and Transport Communications</a:t>
            </a:r>
            <a:endParaRPr lang="lt-LT" sz="2800" b="1" dirty="0" smtClean="0">
              <a:latin typeface="Arial" charset="0"/>
              <a:cs typeface="Times New Roman" pitchFamily="18" charset="0"/>
            </a:endParaRPr>
          </a:p>
        </p:txBody>
      </p:sp>
      <p:pic>
        <p:nvPicPr>
          <p:cNvPr id="25603" name="Picture 5" descr="ma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33600"/>
            <a:ext cx="792003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Content Placeholder 1"/>
          <p:cNvSpPr>
            <a:spLocks noGrp="1"/>
          </p:cNvSpPr>
          <p:nvPr>
            <p:ph idx="1"/>
          </p:nvPr>
        </p:nvSpPr>
        <p:spPr/>
        <p:txBody>
          <a:bodyPr/>
          <a:lstStyle/>
          <a:p>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effectLst>
            <a:outerShdw blurRad="63500" dist="38099" dir="2700000" algn="ctr" rotWithShape="0">
              <a:schemeClr val="tx1">
                <a:alpha val="74997"/>
              </a:schemeClr>
            </a:outerShdw>
          </a:effectLst>
        </p:spPr>
        <p:txBody>
          <a:bodyPr/>
          <a:lstStyle/>
          <a:p>
            <a:pPr eaLnBrk="1" hangingPunct="1">
              <a:defRPr/>
            </a:pPr>
            <a:r>
              <a:rPr lang="en-US" sz="4400" b="1" dirty="0" smtClean="0"/>
              <a:t>Problems</a:t>
            </a:r>
            <a:r>
              <a:rPr lang="ru-RU" sz="4000" dirty="0" smtClean="0">
                <a:latin typeface="Arial" charset="0"/>
              </a:rPr>
              <a:t> </a:t>
            </a:r>
            <a:endParaRPr lang="en-GB" sz="4000" dirty="0" smtClean="0">
              <a:latin typeface="Arial" charset="0"/>
            </a:endParaRPr>
          </a:p>
        </p:txBody>
      </p:sp>
      <p:sp>
        <p:nvSpPr>
          <p:cNvPr id="26627" name="Rectangle 3"/>
          <p:cNvSpPr>
            <a:spLocks noChangeArrowheads="1"/>
          </p:cNvSpPr>
          <p:nvPr/>
        </p:nvSpPr>
        <p:spPr bwMode="auto">
          <a:xfrm>
            <a:off x="720725" y="19335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 typeface="Wingdings" pitchFamily="2" charset="2"/>
              <a:buChar char="Ø"/>
            </a:pPr>
            <a:r>
              <a:rPr lang="en-US" sz="2200" dirty="0" smtClean="0"/>
              <a:t>More than </a:t>
            </a:r>
            <a:r>
              <a:rPr lang="ru-RU" sz="2200" dirty="0" smtClean="0"/>
              <a:t>40 </a:t>
            </a:r>
            <a:r>
              <a:rPr lang="en-US" sz="2200" dirty="0" smtClean="0"/>
              <a:t>types of paper documents</a:t>
            </a:r>
            <a:endParaRPr lang="ru-RU" sz="2200" dirty="0"/>
          </a:p>
          <a:p>
            <a:pPr marL="342900" indent="-342900">
              <a:lnSpc>
                <a:spcPct val="90000"/>
              </a:lnSpc>
              <a:spcBef>
                <a:spcPct val="20000"/>
              </a:spcBef>
              <a:buFont typeface="Wingdings" pitchFamily="2" charset="2"/>
              <a:buChar char="Ø"/>
            </a:pPr>
            <a:r>
              <a:rPr lang="en-US" sz="2200" dirty="0" smtClean="0"/>
              <a:t>The same data are repeated in various documentation</a:t>
            </a:r>
            <a:endParaRPr lang="ru-RU" sz="2200" dirty="0"/>
          </a:p>
          <a:p>
            <a:pPr marL="342900" indent="-342900">
              <a:lnSpc>
                <a:spcPct val="90000"/>
              </a:lnSpc>
              <a:spcBef>
                <a:spcPct val="20000"/>
              </a:spcBef>
              <a:buFont typeface="Wingdings" pitchFamily="2" charset="2"/>
              <a:buChar char="Ø"/>
            </a:pPr>
            <a:r>
              <a:rPr lang="en-US" sz="2200" dirty="0" smtClean="0"/>
              <a:t>The </a:t>
            </a:r>
            <a:r>
              <a:rPr lang="en-US" sz="2200" dirty="0"/>
              <a:t>same documents </a:t>
            </a:r>
            <a:r>
              <a:rPr lang="en-US" sz="2200" dirty="0" smtClean="0"/>
              <a:t>copies are to be submitted to different </a:t>
            </a:r>
            <a:r>
              <a:rPr lang="en-US" sz="2200" dirty="0"/>
              <a:t>institutions </a:t>
            </a:r>
            <a:endParaRPr lang="en-US" sz="2200" dirty="0" smtClean="0"/>
          </a:p>
          <a:p>
            <a:pPr marL="342900" indent="-342900">
              <a:lnSpc>
                <a:spcPct val="90000"/>
              </a:lnSpc>
              <a:spcBef>
                <a:spcPct val="20000"/>
              </a:spcBef>
              <a:buFont typeface="Wingdings" pitchFamily="2" charset="2"/>
              <a:buChar char="Ø"/>
            </a:pPr>
            <a:r>
              <a:rPr lang="en-US" sz="2200" dirty="0" smtClean="0"/>
              <a:t>Various methods data exchange between partners</a:t>
            </a:r>
          </a:p>
          <a:p>
            <a:pPr marL="342900" indent="-342900">
              <a:lnSpc>
                <a:spcPct val="90000"/>
              </a:lnSpc>
              <a:spcBef>
                <a:spcPct val="20000"/>
              </a:spcBef>
              <a:buFont typeface="Wingdings" pitchFamily="2" charset="2"/>
              <a:buChar char="Ø"/>
            </a:pPr>
            <a:r>
              <a:rPr lang="en-US" sz="2200" dirty="0" smtClean="0"/>
              <a:t>Manual entering of the same data in other ICs</a:t>
            </a:r>
            <a:endParaRPr lang="ru-RU" sz="2200" dirty="0"/>
          </a:p>
          <a:p>
            <a:pPr marL="342900" indent="-342900">
              <a:lnSpc>
                <a:spcPct val="90000"/>
              </a:lnSpc>
              <a:spcBef>
                <a:spcPct val="20000"/>
              </a:spcBef>
              <a:buFont typeface="Wingdings" pitchFamily="2" charset="2"/>
              <a:buChar char="Ø"/>
            </a:pPr>
            <a:r>
              <a:rPr lang="en-US" sz="2200" dirty="0" smtClean="0"/>
              <a:t>Information delays impede cargo handling</a:t>
            </a:r>
            <a:endParaRPr lang="ru-RU" sz="2200" dirty="0"/>
          </a:p>
          <a:p>
            <a:pPr marL="342900" indent="-342900">
              <a:lnSpc>
                <a:spcPct val="90000"/>
              </a:lnSpc>
              <a:spcBef>
                <a:spcPct val="20000"/>
              </a:spcBef>
              <a:buFont typeface="Wingdings" pitchFamily="2" charset="2"/>
              <a:buChar char="Ø"/>
            </a:pPr>
            <a:r>
              <a:rPr lang="en-US" sz="2200" dirty="0" smtClean="0"/>
              <a:t>Human factor and operators’ mistakes</a:t>
            </a:r>
            <a:endParaRPr lang="ru-RU" sz="2200" dirty="0"/>
          </a:p>
          <a:p>
            <a:pPr marL="342900" indent="-342900">
              <a:lnSpc>
                <a:spcPct val="90000"/>
              </a:lnSpc>
              <a:spcBef>
                <a:spcPct val="20000"/>
              </a:spcBef>
              <a:buFont typeface="Wingdings" pitchFamily="2" charset="2"/>
              <a:buChar char="Ø"/>
            </a:pPr>
            <a:r>
              <a:rPr lang="en-US" sz="2200" dirty="0" smtClean="0"/>
              <a:t>Absence of statistical data</a:t>
            </a:r>
            <a:endParaRPr lang="ru-RU" sz="2200" dirty="0"/>
          </a:p>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 typeface="Wingdings" pitchFamily="2" charset="2"/>
              <a:buChar char="Ø"/>
            </a:pPr>
            <a:endParaRPr lang="ru-RU" sz="2200" dirty="0"/>
          </a:p>
          <a:p>
            <a:pPr marL="342900" indent="-342900">
              <a:lnSpc>
                <a:spcPct val="90000"/>
              </a:lnSpc>
              <a:spcBef>
                <a:spcPct val="20000"/>
              </a:spcBef>
              <a:buFontTx/>
              <a:buChar char="•"/>
            </a:pPr>
            <a:endParaRPr lang="lt-LT" i="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blurRad="63500" dist="38099" dir="2700000" algn="ctr" rotWithShape="0">
              <a:schemeClr val="tx1">
                <a:alpha val="74997"/>
              </a:schemeClr>
            </a:outerShdw>
          </a:effectLst>
        </p:spPr>
        <p:txBody>
          <a:bodyPr/>
          <a:lstStyle/>
          <a:p>
            <a:pPr eaLnBrk="1" hangingPunct="1">
              <a:defRPr/>
            </a:pPr>
            <a:r>
              <a:rPr lang="en-US" sz="4000" b="1" dirty="0" smtClean="0">
                <a:effectLst>
                  <a:outerShdw blurRad="38100" dist="38100" dir="2700000" algn="tl">
                    <a:srgbClr val="000000">
                      <a:alpha val="43137"/>
                    </a:srgbClr>
                  </a:outerShdw>
                </a:effectLst>
              </a:rPr>
              <a:t>Port Community</a:t>
            </a:r>
            <a:endParaRPr lang="en-GB" sz="4000" b="1" dirty="0" smtClean="0">
              <a:effectLst>
                <a:outerShdw blurRad="38100" dist="38100" dir="2700000" algn="tl">
                  <a:srgbClr val="000000">
                    <a:alpha val="43137"/>
                  </a:srgbClr>
                </a:outerShdw>
              </a:effectLst>
            </a:endParaRPr>
          </a:p>
        </p:txBody>
      </p:sp>
      <p:sp>
        <p:nvSpPr>
          <p:cNvPr id="27651" name="Rectangle 3"/>
          <p:cNvSpPr>
            <a:spLocks noChangeArrowheads="1"/>
          </p:cNvSpPr>
          <p:nvPr/>
        </p:nvSpPr>
        <p:spPr bwMode="auto">
          <a:xfrm>
            <a:off x="1042988" y="1676400"/>
            <a:ext cx="81010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2000" dirty="0" smtClean="0"/>
              <a:t>Over </a:t>
            </a:r>
            <a:r>
              <a:rPr lang="ru-RU" sz="2000" dirty="0" smtClean="0"/>
              <a:t>60 </a:t>
            </a:r>
            <a:r>
              <a:rPr lang="en-US" sz="2000" dirty="0" smtClean="0"/>
              <a:t>forwarding agencies</a:t>
            </a:r>
            <a:endParaRPr lang="ru-RU" sz="2000" dirty="0"/>
          </a:p>
          <a:p>
            <a:pPr marL="342900" indent="-342900">
              <a:lnSpc>
                <a:spcPct val="80000"/>
              </a:lnSpc>
              <a:spcBef>
                <a:spcPct val="20000"/>
              </a:spcBef>
            </a:pPr>
            <a:r>
              <a:rPr lang="en-US" sz="2000" dirty="0" smtClean="0"/>
              <a:t>Over </a:t>
            </a:r>
            <a:r>
              <a:rPr lang="ru-RU" sz="2000" dirty="0" smtClean="0"/>
              <a:t>70 </a:t>
            </a:r>
            <a:r>
              <a:rPr lang="en-US" sz="2000" dirty="0" smtClean="0"/>
              <a:t>transportation and forwarding enterprises</a:t>
            </a:r>
          </a:p>
          <a:p>
            <a:pPr marL="342900" indent="-342900">
              <a:lnSpc>
                <a:spcPct val="80000"/>
              </a:lnSpc>
              <a:spcBef>
                <a:spcPct val="20000"/>
              </a:spcBef>
            </a:pPr>
            <a:r>
              <a:rPr lang="ru-RU" sz="2000" dirty="0" smtClean="0"/>
              <a:t>22 </a:t>
            </a:r>
            <a:r>
              <a:rPr lang="en-US" sz="2000" dirty="0" smtClean="0"/>
              <a:t>stevedore enterprises</a:t>
            </a:r>
            <a:endParaRPr lang="ru-RU" sz="2000" dirty="0"/>
          </a:p>
          <a:p>
            <a:pPr marL="342900" indent="-342900">
              <a:lnSpc>
                <a:spcPct val="80000"/>
              </a:lnSpc>
              <a:spcBef>
                <a:spcPct val="20000"/>
              </a:spcBef>
            </a:pPr>
            <a:r>
              <a:rPr lang="en-GB" sz="2000" dirty="0" smtClean="0"/>
              <a:t>LLC LITHUANIAN RAILWAY (principal carrier, 70% of cargoes.)</a:t>
            </a:r>
          </a:p>
          <a:p>
            <a:pPr marL="342900" indent="-342900">
              <a:lnSpc>
                <a:spcPct val="80000"/>
              </a:lnSpc>
              <a:spcBef>
                <a:spcPct val="20000"/>
              </a:spcBef>
            </a:pPr>
            <a:r>
              <a:rPr lang="en-US" sz="2000" dirty="0" smtClean="0"/>
              <a:t>Klaipeda Territorial Customs House</a:t>
            </a:r>
            <a:endParaRPr lang="ru-RU" sz="2000" dirty="0"/>
          </a:p>
          <a:p>
            <a:pPr marL="342900" indent="-342900">
              <a:lnSpc>
                <a:spcPct val="80000"/>
              </a:lnSpc>
              <a:spcBef>
                <a:spcPct val="20000"/>
              </a:spcBef>
            </a:pPr>
            <a:r>
              <a:rPr lang="en-US" sz="2000" dirty="0" smtClean="0"/>
              <a:t>Klaipeda Health Centre</a:t>
            </a:r>
            <a:endParaRPr lang="ru-RU" sz="2000" dirty="0"/>
          </a:p>
          <a:p>
            <a:pPr marL="342900" indent="-342900">
              <a:lnSpc>
                <a:spcPct val="80000"/>
              </a:lnSpc>
              <a:spcBef>
                <a:spcPct val="20000"/>
              </a:spcBef>
            </a:pPr>
            <a:r>
              <a:rPr lang="en-US" sz="2000" dirty="0" smtClean="0"/>
              <a:t>State Plants Protection Service</a:t>
            </a:r>
            <a:endParaRPr lang="ru-RU" sz="2000" dirty="0"/>
          </a:p>
          <a:p>
            <a:pPr marL="342900" indent="-342900">
              <a:lnSpc>
                <a:spcPct val="80000"/>
              </a:lnSpc>
              <a:spcBef>
                <a:spcPct val="20000"/>
              </a:spcBef>
            </a:pPr>
            <a:r>
              <a:rPr lang="en-US" sz="2000" dirty="0" smtClean="0"/>
              <a:t>State Food and Veterinary Service</a:t>
            </a:r>
            <a:endParaRPr lang="ru-RU" sz="2000" dirty="0"/>
          </a:p>
          <a:p>
            <a:pPr marL="342900" indent="-342900">
              <a:lnSpc>
                <a:spcPct val="80000"/>
              </a:lnSpc>
              <a:spcBef>
                <a:spcPct val="20000"/>
              </a:spcBef>
            </a:pPr>
            <a:r>
              <a:rPr lang="en-US" sz="2000" dirty="0" smtClean="0"/>
              <a:t>State Border Service</a:t>
            </a:r>
            <a:endParaRPr lang="ru-RU" sz="2000" dirty="0"/>
          </a:p>
          <a:p>
            <a:pPr marL="342900" indent="-342900">
              <a:lnSpc>
                <a:spcPct val="80000"/>
              </a:lnSpc>
              <a:spcBef>
                <a:spcPct val="20000"/>
              </a:spcBef>
            </a:pPr>
            <a:r>
              <a:rPr lang="en-US" sz="2000" dirty="0" smtClean="0"/>
              <a:t>Department of Fishery on the Basis of Ministry of Agriculture</a:t>
            </a:r>
            <a:endParaRPr lang="ru-RU" sz="2000" dirty="0"/>
          </a:p>
          <a:p>
            <a:pPr marL="342900" indent="-342900">
              <a:lnSpc>
                <a:spcPct val="80000"/>
              </a:lnSpc>
              <a:spcBef>
                <a:spcPct val="20000"/>
              </a:spcBef>
            </a:pPr>
            <a:r>
              <a:rPr lang="en-US" sz="2000" dirty="0" smtClean="0"/>
              <a:t>Klaipeda State Sea Authority</a:t>
            </a:r>
            <a:endParaRPr lang="lt-LT" sz="2000" dirty="0">
              <a:latin typeface="Times New Roman" pitchFamily="18" charset="0"/>
            </a:endParaRPr>
          </a:p>
        </p:txBody>
      </p:sp>
      <p:graphicFrame>
        <p:nvGraphicFramePr>
          <p:cNvPr id="27652" name="Object 2"/>
          <p:cNvGraphicFramePr>
            <a:graphicFrameLocks/>
          </p:cNvGraphicFramePr>
          <p:nvPr/>
        </p:nvGraphicFramePr>
        <p:xfrm>
          <a:off x="0" y="6027738"/>
          <a:ext cx="9144000" cy="838200"/>
        </p:xfrm>
        <a:graphic>
          <a:graphicData uri="http://schemas.openxmlformats.org/presentationml/2006/ole">
            <mc:AlternateContent xmlns:mc="http://schemas.openxmlformats.org/markup-compatibility/2006">
              <mc:Choice xmlns:v="urn:schemas-microsoft-com:vml" Requires="v">
                <p:oleObj spid="_x0000_s27696" name="CorelDRAW" r:id="rId4" imgW="8448294" imgH="680466" progId="CorelDRAW.Graphic.11">
                  <p:embed/>
                </p:oleObj>
              </mc:Choice>
              <mc:Fallback>
                <p:oleObj name="CorelDRAW" r:id="rId4" imgW="8448294" imgH="680466" progId="CorelDRAW.Graphic.11">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27738"/>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9238" y="274638"/>
            <a:ext cx="8691562" cy="1143000"/>
          </a:xfrm>
          <a:effectLst>
            <a:outerShdw blurRad="63500" dist="38099" dir="2700000" algn="ctr" rotWithShape="0">
              <a:schemeClr val="tx1">
                <a:alpha val="74997"/>
              </a:schemeClr>
            </a:outerShdw>
          </a:effectLst>
        </p:spPr>
        <p:txBody>
          <a:bodyPr/>
          <a:lstStyle/>
          <a:p>
            <a:pPr eaLnBrk="1" hangingPunct="1">
              <a:defRPr/>
            </a:pPr>
            <a:r>
              <a:rPr lang="lt-LT" sz="3200" b="1" dirty="0" smtClean="0">
                <a:latin typeface="+mn-lt"/>
                <a:cs typeface="Arial" charset="0"/>
              </a:rPr>
              <a:t>KIPIS – </a:t>
            </a:r>
            <a:r>
              <a:rPr lang="en-US" sz="3200" b="1" dirty="0" smtClean="0">
                <a:latin typeface="+mn-lt"/>
                <a:cs typeface="Arial" charset="0"/>
              </a:rPr>
              <a:t>INSTRUMENT OF COMMUNICATIONS AND FACILITATIONS</a:t>
            </a:r>
            <a:endParaRPr lang="en-GB" sz="3200" b="1" dirty="0" smtClean="0">
              <a:latin typeface="+mn-lt"/>
              <a:cs typeface="Arial" charset="0"/>
            </a:endParaRPr>
          </a:p>
        </p:txBody>
      </p:sp>
      <p:sp>
        <p:nvSpPr>
          <p:cNvPr id="28675" name="Text Box 5"/>
          <p:cNvSpPr txBox="1">
            <a:spLocks noChangeArrowheads="1"/>
          </p:cNvSpPr>
          <p:nvPr/>
        </p:nvSpPr>
        <p:spPr bwMode="auto">
          <a:xfrm>
            <a:off x="360363" y="1905000"/>
            <a:ext cx="8488362"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Clr>
                <a:schemeClr val="tx1"/>
              </a:buClr>
            </a:pPr>
            <a:r>
              <a:rPr lang="lt-LT" sz="2400" dirty="0"/>
              <a:t>	</a:t>
            </a:r>
            <a:r>
              <a:rPr lang="lt-LT" sz="2400" b="1" dirty="0"/>
              <a:t>KIPIS </a:t>
            </a:r>
            <a:r>
              <a:rPr lang="en-US" sz="2400" b="1" dirty="0" smtClean="0"/>
              <a:t>is an information system for date exchange between the port companies and state institutions participating in cargo clearance and check-up within Klaipeda Port</a:t>
            </a:r>
            <a:r>
              <a:rPr lang="uk-UA" sz="2400" b="1" dirty="0" smtClean="0"/>
              <a:t>.</a:t>
            </a:r>
            <a:endParaRPr lang="uk-UA" sz="2400" b="1" dirty="0"/>
          </a:p>
          <a:p>
            <a:pPr eaLnBrk="1" hangingPunct="1">
              <a:spcBef>
                <a:spcPct val="20000"/>
              </a:spcBef>
              <a:buClr>
                <a:schemeClr val="tx1"/>
              </a:buClr>
            </a:pPr>
            <a:r>
              <a:rPr lang="lt-LT" sz="2400" b="1" dirty="0" smtClean="0"/>
              <a:t>KIPIS</a:t>
            </a:r>
            <a:r>
              <a:rPr lang="en-US" sz="2400" b="1" dirty="0" smtClean="0"/>
              <a:t> Goals</a:t>
            </a:r>
            <a:r>
              <a:rPr lang="lt-LT" sz="2400" b="1" dirty="0" smtClean="0"/>
              <a:t>:</a:t>
            </a:r>
            <a:endParaRPr lang="lt-LT" sz="2400" b="1" dirty="0"/>
          </a:p>
          <a:p>
            <a:pPr eaLnBrk="1" hangingPunct="1">
              <a:spcBef>
                <a:spcPct val="20000"/>
              </a:spcBef>
              <a:buClr>
                <a:schemeClr val="tx1"/>
              </a:buClr>
            </a:pPr>
            <a:r>
              <a:rPr lang="en-US" sz="2400" b="1" dirty="0" smtClean="0"/>
              <a:t>Facilitation of port processes with the use of modern information technologies accelerating cargo movement through Klaipeda Port</a:t>
            </a:r>
            <a:r>
              <a:rPr lang="uk-UA" sz="2400" b="1" dirty="0" smtClean="0"/>
              <a:t>. </a:t>
            </a:r>
            <a:r>
              <a:rPr lang="en-US" sz="2400" b="1" dirty="0" smtClean="0"/>
              <a:t>Increasing efficiency and competitiveness of the Klaipeda Sea Port</a:t>
            </a:r>
            <a:endParaRPr lang="en-GB" sz="24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71500" y="169863"/>
            <a:ext cx="8001000" cy="831850"/>
          </a:xfrm>
          <a:effectLst>
            <a:outerShdw blurRad="63500" dist="38099" dir="2700000" algn="ctr" rotWithShape="0">
              <a:schemeClr val="tx1">
                <a:alpha val="74997"/>
              </a:schemeClr>
            </a:outerShdw>
          </a:effectLst>
        </p:spPr>
        <p:txBody>
          <a:bodyPr/>
          <a:lstStyle/>
          <a:p>
            <a:pPr eaLnBrk="1" hangingPunct="1">
              <a:defRPr/>
            </a:pPr>
            <a:r>
              <a:rPr lang="en-US" sz="4000" dirty="0" smtClean="0"/>
              <a:t>Group of</a:t>
            </a:r>
            <a:r>
              <a:rPr lang="ru-RU" sz="4000" dirty="0" smtClean="0"/>
              <a:t> </a:t>
            </a:r>
            <a:r>
              <a:rPr lang="lt-LT" sz="4000" dirty="0" smtClean="0"/>
              <a:t>KIPIS</a:t>
            </a:r>
            <a:r>
              <a:rPr lang="en-US" sz="4000" dirty="0" smtClean="0"/>
              <a:t> Users</a:t>
            </a:r>
            <a:endParaRPr lang="en-GB" sz="4000" dirty="0" smtClean="0"/>
          </a:p>
        </p:txBody>
      </p:sp>
      <p:grpSp>
        <p:nvGrpSpPr>
          <p:cNvPr id="29699" name="Group 22"/>
          <p:cNvGrpSpPr>
            <a:grpSpLocks/>
          </p:cNvGrpSpPr>
          <p:nvPr/>
        </p:nvGrpSpPr>
        <p:grpSpPr bwMode="auto">
          <a:xfrm>
            <a:off x="215900" y="923925"/>
            <a:ext cx="7973938" cy="5473608"/>
            <a:chOff x="207" y="477"/>
            <a:chExt cx="5456" cy="3662"/>
          </a:xfrm>
        </p:grpSpPr>
        <p:grpSp>
          <p:nvGrpSpPr>
            <p:cNvPr id="29700" name="Group 23"/>
            <p:cNvGrpSpPr>
              <a:grpSpLocks/>
            </p:cNvGrpSpPr>
            <p:nvPr/>
          </p:nvGrpSpPr>
          <p:grpSpPr bwMode="auto">
            <a:xfrm>
              <a:off x="1338" y="1944"/>
              <a:ext cx="726" cy="907"/>
              <a:chOff x="2608" y="2523"/>
              <a:chExt cx="726" cy="907"/>
            </a:xfrm>
          </p:grpSpPr>
          <p:sp>
            <p:nvSpPr>
              <p:cNvPr id="29744" name="AutoShape 24"/>
              <p:cNvSpPr>
                <a:spLocks noChangeArrowheads="1"/>
              </p:cNvSpPr>
              <p:nvPr/>
            </p:nvSpPr>
            <p:spPr bwMode="auto">
              <a:xfrm>
                <a:off x="2608" y="2523"/>
                <a:ext cx="726" cy="907"/>
              </a:xfrm>
              <a:prstGeom prst="can">
                <a:avLst>
                  <a:gd name="adj" fmla="val 31233"/>
                </a:avLst>
              </a:prstGeom>
              <a:solidFill>
                <a:srgbClr val="FFFF00"/>
              </a:solidFill>
              <a:ln w="9525">
                <a:solidFill>
                  <a:schemeClr val="tx1"/>
                </a:solidFill>
                <a:round/>
                <a:headEnd/>
                <a:tailEnd/>
              </a:ln>
            </p:spPr>
            <p:txBody>
              <a:bodyPr wrap="none" lIns="0" tIns="0" rIns="0" bIns="0" anchor="ctr"/>
              <a:lstStyle/>
              <a:p>
                <a:endParaRPr lang="en-US" dirty="0"/>
              </a:p>
            </p:txBody>
          </p:sp>
          <p:sp>
            <p:nvSpPr>
              <p:cNvPr id="50" name="Text Box 25"/>
              <p:cNvSpPr txBox="1">
                <a:spLocks noChangeArrowheads="1"/>
              </p:cNvSpPr>
              <p:nvPr/>
            </p:nvSpPr>
            <p:spPr bwMode="auto">
              <a:xfrm>
                <a:off x="2788" y="2930"/>
                <a:ext cx="413" cy="204"/>
              </a:xfrm>
              <a:prstGeom prst="rect">
                <a:avLst/>
              </a:prstGeom>
              <a:noFill/>
              <a:ln w="9525" algn="ctr">
                <a:noFill/>
                <a:miter lim="800000"/>
                <a:headEnd/>
                <a:tailEnd/>
              </a:ln>
              <a:effectLst/>
            </p:spPr>
            <p:txBody>
              <a:bodyPr lIns="0" tIns="0" rIns="0" bIns="0">
                <a:spAutoFit/>
              </a:bodyPr>
              <a:lstStyle/>
              <a:p>
                <a:pPr marL="342900" indent="-342900">
                  <a:spcBef>
                    <a:spcPct val="50000"/>
                  </a:spcBef>
                  <a:buFont typeface="Arial Narrow" pitchFamily="34" charset="0"/>
                  <a:buNone/>
                  <a:defRPr/>
                </a:pPr>
                <a:r>
                  <a:rPr lang="lt-LT" sz="2000">
                    <a:effectLst>
                      <a:outerShdw blurRad="38100" dist="38100" dir="2700000" algn="tl">
                        <a:srgbClr val="FFFFFF"/>
                      </a:outerShdw>
                    </a:effectLst>
                    <a:latin typeface="Arial Narrow" pitchFamily="34" charset="0"/>
                  </a:rPr>
                  <a:t>KIPIS</a:t>
                </a:r>
              </a:p>
            </p:txBody>
          </p:sp>
        </p:grpSp>
        <p:grpSp>
          <p:nvGrpSpPr>
            <p:cNvPr id="29701" name="Group 26"/>
            <p:cNvGrpSpPr>
              <a:grpSpLocks/>
            </p:cNvGrpSpPr>
            <p:nvPr/>
          </p:nvGrpSpPr>
          <p:grpSpPr bwMode="auto">
            <a:xfrm>
              <a:off x="521" y="2760"/>
              <a:ext cx="1722" cy="1379"/>
              <a:chOff x="340" y="2115"/>
              <a:chExt cx="1722" cy="1379"/>
            </a:xfrm>
          </p:grpSpPr>
          <p:sp>
            <p:nvSpPr>
              <p:cNvPr id="29742" name="Documents"/>
              <p:cNvSpPr>
                <a:spLocks noEditPoints="1" noChangeArrowheads="1"/>
              </p:cNvSpPr>
              <p:nvPr/>
            </p:nvSpPr>
            <p:spPr bwMode="auto">
              <a:xfrm>
                <a:off x="340" y="2115"/>
                <a:ext cx="363" cy="5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66 w 21600"/>
                  <a:gd name="T37" fmla="*/ 4161 h 21600"/>
                  <a:gd name="T38" fmla="*/ 16542 w 21600"/>
                  <a:gd name="T39" fmla="*/ 1732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endParaRPr lang="en-US" dirty="0"/>
              </a:p>
            </p:txBody>
          </p:sp>
          <p:sp>
            <p:nvSpPr>
              <p:cNvPr id="48" name="Text Box 28"/>
              <p:cNvSpPr txBox="1">
                <a:spLocks noChangeArrowheads="1"/>
              </p:cNvSpPr>
              <p:nvPr/>
            </p:nvSpPr>
            <p:spPr bwMode="auto">
              <a:xfrm>
                <a:off x="765" y="2341"/>
                <a:ext cx="1297" cy="1153"/>
              </a:xfrm>
              <a:prstGeom prst="rect">
                <a:avLst/>
              </a:prstGeom>
              <a:noFill/>
              <a:ln w="9525" algn="ctr">
                <a:noFill/>
                <a:miter lim="800000"/>
                <a:headEnd/>
                <a:tailEnd/>
              </a:ln>
              <a:effectLst/>
            </p:spPr>
            <p:txBody>
              <a:bodyPr wrap="none" lIns="0" tIns="0" rIns="0" bIns="0">
                <a:spAutoFit/>
              </a:bodyPr>
              <a:lstStyle>
                <a:lvl1pPr marL="342900" indent="-342900"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Narrow" charset="0"/>
                  <a:buNone/>
                  <a:defRPr/>
                </a:pPr>
                <a:r>
                  <a:rPr lang="en-US" sz="1600" dirty="0" smtClean="0">
                    <a:effectLst>
                      <a:outerShdw blurRad="38100" dist="38100" dir="2700000" algn="tl">
                        <a:srgbClr val="FFFFFF"/>
                      </a:outerShdw>
                    </a:effectLst>
                    <a:latin typeface="Arial Narrow" charset="0"/>
                  </a:rPr>
                  <a:t>Ship’s documents</a:t>
                </a:r>
                <a:r>
                  <a:rPr lang="lt-LT"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en-US" sz="1600" dirty="0" smtClean="0">
                    <a:effectLst>
                      <a:outerShdw blurRad="38100" dist="38100" dir="2700000" algn="tl">
                        <a:srgbClr val="FFFFFF"/>
                      </a:outerShdw>
                    </a:effectLst>
                    <a:latin typeface="Arial Narrow" charset="0"/>
                  </a:rPr>
                  <a:t>Shipping documents</a:t>
                </a:r>
                <a:r>
                  <a:rPr lang="lt-LT"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en-US" sz="1600" dirty="0" smtClean="0">
                    <a:effectLst>
                      <a:outerShdw blurRad="38100" dist="38100" dir="2700000" algn="tl">
                        <a:srgbClr val="FFFFFF"/>
                      </a:outerShdw>
                    </a:effectLst>
                    <a:latin typeface="Arial Narrow" charset="0"/>
                  </a:rPr>
                  <a:t>Warehousing documents</a:t>
                </a:r>
                <a:r>
                  <a:rPr lang="lt-LT"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en-US" sz="1600" dirty="0" smtClean="0">
                    <a:effectLst>
                      <a:outerShdw blurRad="38100" dist="38100" dir="2700000" algn="tl">
                        <a:srgbClr val="FFFFFF"/>
                      </a:outerShdw>
                    </a:effectLst>
                    <a:latin typeface="Arial Narrow" charset="0"/>
                  </a:rPr>
                  <a:t>Certificates</a:t>
                </a:r>
                <a:r>
                  <a:rPr lang="ru-RU" sz="1600" dirty="0" smtClean="0">
                    <a:effectLst>
                      <a:outerShdw blurRad="38100" dist="38100" dir="2700000" algn="tl">
                        <a:srgbClr val="FFFFFF"/>
                      </a:outerShdw>
                    </a:effectLst>
                    <a:latin typeface="Arial Narrow" charset="0"/>
                  </a:rPr>
                  <a:t>, </a:t>
                </a:r>
                <a:r>
                  <a:rPr lang="en-US" sz="1600" dirty="0" smtClean="0">
                    <a:effectLst>
                      <a:outerShdw blurRad="38100" dist="38100" dir="2700000" algn="tl">
                        <a:srgbClr val="FFFFFF"/>
                      </a:outerShdw>
                    </a:effectLst>
                    <a:latin typeface="Arial Narrow" charset="0"/>
                  </a:rPr>
                  <a:t>sheets, etc.</a:t>
                </a:r>
                <a:endParaRPr lang="lt-LT" sz="1600" dirty="0" smtClean="0">
                  <a:effectLst>
                    <a:outerShdw blurRad="38100" dist="38100" dir="2700000" algn="tl">
                      <a:srgbClr val="FFFFFF"/>
                    </a:outerShdw>
                  </a:effectLst>
                  <a:latin typeface="Arial Narrow" charset="0"/>
                </a:endParaRPr>
              </a:p>
            </p:txBody>
          </p:sp>
        </p:grpSp>
        <p:grpSp>
          <p:nvGrpSpPr>
            <p:cNvPr id="29702" name="Group 29"/>
            <p:cNvGrpSpPr>
              <a:grpSpLocks/>
            </p:cNvGrpSpPr>
            <p:nvPr/>
          </p:nvGrpSpPr>
          <p:grpSpPr bwMode="auto">
            <a:xfrm>
              <a:off x="207" y="781"/>
              <a:ext cx="640" cy="573"/>
              <a:chOff x="3791" y="317"/>
              <a:chExt cx="640" cy="573"/>
            </a:xfrm>
          </p:grpSpPr>
          <p:pic>
            <p:nvPicPr>
              <p:cNvPr id="29740" name="Picture 30"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 y="527"/>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1" name="Text Box 31"/>
              <p:cNvSpPr txBox="1">
                <a:spLocks noChangeArrowheads="1"/>
              </p:cNvSpPr>
              <p:nvPr/>
            </p:nvSpPr>
            <p:spPr bwMode="auto">
              <a:xfrm>
                <a:off x="3791" y="317"/>
                <a:ext cx="53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en-US" sz="1400" b="1" dirty="0" smtClean="0">
                    <a:latin typeface="Arial Narrow" pitchFamily="34" charset="0"/>
                  </a:rPr>
                  <a:t>Lithuanian </a:t>
                </a:r>
              </a:p>
              <a:p>
                <a:pPr eaLnBrk="1" hangingPunct="1">
                  <a:spcBef>
                    <a:spcPct val="20000"/>
                  </a:spcBef>
                  <a:buFont typeface="Arial Narrow" pitchFamily="34" charset="0"/>
                  <a:buNone/>
                </a:pPr>
                <a:r>
                  <a:rPr lang="en-US" sz="1400" b="1" dirty="0" smtClean="0">
                    <a:latin typeface="Arial Narrow" pitchFamily="34" charset="0"/>
                  </a:rPr>
                  <a:t>Customs</a:t>
                </a:r>
                <a:endParaRPr lang="lt-LT" sz="1400" b="1" dirty="0">
                  <a:latin typeface="Arial Narrow" pitchFamily="34" charset="0"/>
                </a:endParaRPr>
              </a:p>
            </p:txBody>
          </p:sp>
        </p:grpSp>
        <p:grpSp>
          <p:nvGrpSpPr>
            <p:cNvPr id="29703" name="Group 32"/>
            <p:cNvGrpSpPr>
              <a:grpSpLocks/>
            </p:cNvGrpSpPr>
            <p:nvPr/>
          </p:nvGrpSpPr>
          <p:grpSpPr bwMode="auto">
            <a:xfrm>
              <a:off x="1030" y="649"/>
              <a:ext cx="800" cy="737"/>
              <a:chOff x="3797" y="185"/>
              <a:chExt cx="800" cy="737"/>
            </a:xfrm>
          </p:grpSpPr>
          <p:pic>
            <p:nvPicPr>
              <p:cNvPr id="29738" name="Picture 33"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 y="559"/>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9" name="Text Box 34"/>
              <p:cNvSpPr txBox="1">
                <a:spLocks noChangeArrowheads="1"/>
              </p:cNvSpPr>
              <p:nvPr/>
            </p:nvSpPr>
            <p:spPr bwMode="auto">
              <a:xfrm>
                <a:off x="3797" y="185"/>
                <a:ext cx="63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en-US" sz="1400" b="1" dirty="0" smtClean="0">
                    <a:latin typeface="Arial Narrow" pitchFamily="34" charset="0"/>
                  </a:rPr>
                  <a:t>State Border </a:t>
                </a:r>
              </a:p>
              <a:p>
                <a:pPr eaLnBrk="1" hangingPunct="1">
                  <a:spcBef>
                    <a:spcPct val="20000"/>
                  </a:spcBef>
                  <a:buFont typeface="Arial Narrow" pitchFamily="34" charset="0"/>
                  <a:buNone/>
                </a:pPr>
                <a:r>
                  <a:rPr lang="en-US" sz="1400" b="1" dirty="0" smtClean="0">
                    <a:latin typeface="Arial Narrow" pitchFamily="34" charset="0"/>
                  </a:rPr>
                  <a:t>Service</a:t>
                </a:r>
                <a:endParaRPr lang="ru-RU" sz="1400" b="1" dirty="0">
                  <a:latin typeface="Arial Narrow" pitchFamily="34" charset="0"/>
                </a:endParaRPr>
              </a:p>
            </p:txBody>
          </p:sp>
        </p:grpSp>
        <p:grpSp>
          <p:nvGrpSpPr>
            <p:cNvPr id="29704" name="Group 35"/>
            <p:cNvGrpSpPr>
              <a:grpSpLocks/>
            </p:cNvGrpSpPr>
            <p:nvPr/>
          </p:nvGrpSpPr>
          <p:grpSpPr bwMode="auto">
            <a:xfrm>
              <a:off x="1959" y="573"/>
              <a:ext cx="785" cy="768"/>
              <a:chOff x="3955" y="109"/>
              <a:chExt cx="785" cy="768"/>
            </a:xfrm>
          </p:grpSpPr>
          <p:pic>
            <p:nvPicPr>
              <p:cNvPr id="29736" name="Picture 36"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 y="514"/>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37"/>
              <p:cNvSpPr txBox="1">
                <a:spLocks noChangeArrowheads="1"/>
              </p:cNvSpPr>
              <p:nvPr/>
            </p:nvSpPr>
            <p:spPr bwMode="auto">
              <a:xfrm>
                <a:off x="3955" y="109"/>
                <a:ext cx="785" cy="288"/>
              </a:xfrm>
              <a:prstGeom prst="rect">
                <a:avLst/>
              </a:prstGeom>
              <a:noFill/>
              <a:ln w="9525" algn="ctr">
                <a:noFill/>
                <a:miter lim="800000"/>
                <a:headEnd/>
                <a:tailEnd/>
              </a:ln>
              <a:effectLst/>
            </p:spPr>
            <p:txBody>
              <a:bodyPr wrap="none" lIns="0" tIns="0" rIns="0" bIns="0">
                <a:spAutoFit/>
              </a:bodyPr>
              <a:lstStyle>
                <a:lvl1pPr marL="342900" indent="-342900"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ts val="0"/>
                  </a:spcBef>
                  <a:buFont typeface="Arial Narrow" charset="0"/>
                  <a:buNone/>
                  <a:defRPr/>
                </a:pPr>
                <a:r>
                  <a:rPr lang="en-US" sz="1400" b="1" dirty="0" smtClean="0">
                    <a:latin typeface="Arial Narrow" charset="0"/>
                  </a:rPr>
                  <a:t>Klaipeda Health </a:t>
                </a:r>
              </a:p>
              <a:p>
                <a:pPr eaLnBrk="1" hangingPunct="1">
                  <a:spcBef>
                    <a:spcPts val="0"/>
                  </a:spcBef>
                  <a:buFont typeface="Arial Narrow" charset="0"/>
                  <a:buNone/>
                  <a:defRPr/>
                </a:pPr>
                <a:r>
                  <a:rPr lang="en-US" sz="1400" b="1" dirty="0" smtClean="0">
                    <a:latin typeface="Arial Narrow" charset="0"/>
                  </a:rPr>
                  <a:t>Centre</a:t>
                </a:r>
                <a:r>
                  <a:rPr lang="ru-RU" sz="1400" b="1" dirty="0" smtClean="0">
                    <a:effectLst>
                      <a:outerShdw blurRad="38100" dist="38100" dir="2700000" algn="tl">
                        <a:srgbClr val="FFFFFF"/>
                      </a:outerShdw>
                    </a:effectLst>
                    <a:latin typeface="Arial Narrow" charset="0"/>
                  </a:rPr>
                  <a:t> </a:t>
                </a:r>
                <a:endParaRPr lang="ru-RU" sz="1400" b="1" dirty="0">
                  <a:effectLst>
                    <a:outerShdw blurRad="38100" dist="38100" dir="2700000" algn="tl">
                      <a:srgbClr val="FFFFFF"/>
                    </a:outerShdw>
                  </a:effectLst>
                  <a:latin typeface="Arial Narrow" charset="0"/>
                </a:endParaRPr>
              </a:p>
            </p:txBody>
          </p:sp>
        </p:grpSp>
        <p:grpSp>
          <p:nvGrpSpPr>
            <p:cNvPr id="29705" name="Group 38"/>
            <p:cNvGrpSpPr>
              <a:grpSpLocks/>
            </p:cNvGrpSpPr>
            <p:nvPr/>
          </p:nvGrpSpPr>
          <p:grpSpPr bwMode="auto">
            <a:xfrm>
              <a:off x="2923" y="477"/>
              <a:ext cx="886" cy="618"/>
              <a:chOff x="4239" y="13"/>
              <a:chExt cx="886" cy="618"/>
            </a:xfrm>
          </p:grpSpPr>
          <p:pic>
            <p:nvPicPr>
              <p:cNvPr id="29734" name="Picture 39"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 y="13"/>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5" name="Text Box 40"/>
              <p:cNvSpPr txBox="1">
                <a:spLocks noChangeArrowheads="1"/>
              </p:cNvSpPr>
              <p:nvPr/>
            </p:nvSpPr>
            <p:spPr bwMode="auto">
              <a:xfrm>
                <a:off x="4239" y="343"/>
                <a:ext cx="8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buFont typeface="Arial Narrow" pitchFamily="34" charset="0"/>
                  <a:buNone/>
                </a:pPr>
                <a:r>
                  <a:rPr lang="en-US" sz="1400" b="1" dirty="0" smtClean="0">
                    <a:solidFill>
                      <a:srgbClr val="000000"/>
                    </a:solidFill>
                    <a:latin typeface="Arial Narrow" pitchFamily="34" charset="0"/>
                  </a:rPr>
                  <a:t>State Plant </a:t>
                </a:r>
              </a:p>
              <a:p>
                <a:pPr eaLnBrk="1" hangingPunct="1">
                  <a:buFont typeface="Arial Narrow" pitchFamily="34" charset="0"/>
                  <a:buNone/>
                </a:pPr>
                <a:r>
                  <a:rPr lang="en-US" sz="1400" b="1" dirty="0" smtClean="0">
                    <a:solidFill>
                      <a:srgbClr val="000000"/>
                    </a:solidFill>
                    <a:latin typeface="Arial Narrow" pitchFamily="34" charset="0"/>
                  </a:rPr>
                  <a:t>Protection Service</a:t>
                </a:r>
                <a:endParaRPr lang="lt-LT" sz="1400" b="1" dirty="0">
                  <a:latin typeface="Arial Narrow" pitchFamily="34" charset="0"/>
                </a:endParaRPr>
              </a:p>
            </p:txBody>
          </p:sp>
        </p:grpSp>
        <p:grpSp>
          <p:nvGrpSpPr>
            <p:cNvPr id="29706" name="Group 41"/>
            <p:cNvGrpSpPr>
              <a:grpSpLocks/>
            </p:cNvGrpSpPr>
            <p:nvPr/>
          </p:nvGrpSpPr>
          <p:grpSpPr bwMode="auto">
            <a:xfrm>
              <a:off x="3925" y="519"/>
              <a:ext cx="1151" cy="625"/>
              <a:chOff x="4424" y="100"/>
              <a:chExt cx="1151" cy="625"/>
            </a:xfrm>
          </p:grpSpPr>
          <p:pic>
            <p:nvPicPr>
              <p:cNvPr id="29732" name="Picture 42"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 y="36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3" name="Text Box 43"/>
              <p:cNvSpPr txBox="1">
                <a:spLocks noChangeArrowheads="1"/>
              </p:cNvSpPr>
              <p:nvPr/>
            </p:nvSpPr>
            <p:spPr bwMode="auto">
              <a:xfrm>
                <a:off x="4424" y="100"/>
                <a:ext cx="1151"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27305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nSpc>
                    <a:spcPct val="90000"/>
                  </a:lnSpc>
                  <a:buClr>
                    <a:schemeClr val="tx1"/>
                  </a:buClr>
                </a:pPr>
                <a:r>
                  <a:rPr lang="en-US" sz="1400" b="1" dirty="0" smtClean="0">
                    <a:latin typeface="Arial Narrow" pitchFamily="34" charset="0"/>
                  </a:rPr>
                  <a:t>State Veterinary Service</a:t>
                </a:r>
              </a:p>
              <a:p>
                <a:pPr>
                  <a:lnSpc>
                    <a:spcPct val="90000"/>
                  </a:lnSpc>
                  <a:buClr>
                    <a:schemeClr val="tx1"/>
                  </a:buClr>
                </a:pPr>
                <a:endParaRPr lang="lt-LT" sz="1400" b="1" dirty="0">
                  <a:latin typeface="Arial Narrow" pitchFamily="34" charset="0"/>
                </a:endParaRPr>
              </a:p>
            </p:txBody>
          </p:sp>
        </p:grpSp>
        <p:grpSp>
          <p:nvGrpSpPr>
            <p:cNvPr id="29707" name="Group 44"/>
            <p:cNvGrpSpPr>
              <a:grpSpLocks/>
            </p:cNvGrpSpPr>
            <p:nvPr/>
          </p:nvGrpSpPr>
          <p:grpSpPr bwMode="auto">
            <a:xfrm>
              <a:off x="4671" y="946"/>
              <a:ext cx="992" cy="363"/>
              <a:chOff x="4263" y="482"/>
              <a:chExt cx="992" cy="363"/>
            </a:xfrm>
          </p:grpSpPr>
          <p:pic>
            <p:nvPicPr>
              <p:cNvPr id="29730" name="Picture 45"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 y="48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1" name="Text Box 46"/>
              <p:cNvSpPr txBox="1">
                <a:spLocks noChangeArrowheads="1"/>
              </p:cNvSpPr>
              <p:nvPr/>
            </p:nvSpPr>
            <p:spPr bwMode="auto">
              <a:xfrm>
                <a:off x="4656" y="580"/>
                <a:ext cx="59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en-US" sz="1400" b="1" dirty="0" smtClean="0">
                    <a:latin typeface="Arial Narrow" pitchFamily="34" charset="0"/>
                  </a:rPr>
                  <a:t>Ship owners</a:t>
                </a:r>
                <a:endParaRPr lang="lt-LT" sz="1400" b="1" dirty="0">
                  <a:latin typeface="Arial Narrow" pitchFamily="34" charset="0"/>
                </a:endParaRPr>
              </a:p>
            </p:txBody>
          </p:sp>
        </p:grpSp>
        <p:sp>
          <p:nvSpPr>
            <p:cNvPr id="29708" name="Line 16"/>
            <p:cNvSpPr>
              <a:spLocks noChangeShapeType="1"/>
            </p:cNvSpPr>
            <p:nvPr/>
          </p:nvSpPr>
          <p:spPr bwMode="auto">
            <a:xfrm flipH="1">
              <a:off x="2154" y="1218"/>
              <a:ext cx="2404" cy="953"/>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sp>
          <p:nvSpPr>
            <p:cNvPr id="29709" name="Line 16"/>
            <p:cNvSpPr>
              <a:spLocks noChangeShapeType="1"/>
            </p:cNvSpPr>
            <p:nvPr/>
          </p:nvSpPr>
          <p:spPr bwMode="auto">
            <a:xfrm flipH="1">
              <a:off x="2200" y="1173"/>
              <a:ext cx="1496" cy="816"/>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sp>
          <p:nvSpPr>
            <p:cNvPr id="29710" name="Line 16"/>
            <p:cNvSpPr>
              <a:spLocks noChangeShapeType="1"/>
            </p:cNvSpPr>
            <p:nvPr/>
          </p:nvSpPr>
          <p:spPr bwMode="auto">
            <a:xfrm flipH="1">
              <a:off x="2109" y="1218"/>
              <a:ext cx="770" cy="635"/>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sp>
          <p:nvSpPr>
            <p:cNvPr id="29711" name="Line 16"/>
            <p:cNvSpPr>
              <a:spLocks noChangeShapeType="1"/>
            </p:cNvSpPr>
            <p:nvPr/>
          </p:nvSpPr>
          <p:spPr bwMode="auto">
            <a:xfrm flipH="1">
              <a:off x="1927" y="1264"/>
              <a:ext cx="227" cy="59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sp>
          <p:nvSpPr>
            <p:cNvPr id="29712" name="Line 16"/>
            <p:cNvSpPr>
              <a:spLocks noChangeShapeType="1"/>
            </p:cNvSpPr>
            <p:nvPr/>
          </p:nvSpPr>
          <p:spPr bwMode="auto">
            <a:xfrm>
              <a:off x="1519" y="1264"/>
              <a:ext cx="1" cy="54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sp>
          <p:nvSpPr>
            <p:cNvPr id="29713" name="Line 16"/>
            <p:cNvSpPr>
              <a:spLocks noChangeShapeType="1"/>
            </p:cNvSpPr>
            <p:nvPr/>
          </p:nvSpPr>
          <p:spPr bwMode="auto">
            <a:xfrm>
              <a:off x="839" y="1309"/>
              <a:ext cx="408" cy="68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grpSp>
          <p:nvGrpSpPr>
            <p:cNvPr id="29714" name="Group 53"/>
            <p:cNvGrpSpPr>
              <a:grpSpLocks/>
            </p:cNvGrpSpPr>
            <p:nvPr/>
          </p:nvGrpSpPr>
          <p:grpSpPr bwMode="auto">
            <a:xfrm>
              <a:off x="3923" y="1706"/>
              <a:ext cx="1202" cy="363"/>
              <a:chOff x="4105" y="346"/>
              <a:chExt cx="1202" cy="363"/>
            </a:xfrm>
          </p:grpSpPr>
          <p:pic>
            <p:nvPicPr>
              <p:cNvPr id="29728" name="Picture 54"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9" name="Text Box 55"/>
              <p:cNvSpPr txBox="1">
                <a:spLocks noChangeArrowheads="1"/>
              </p:cNvSpPr>
              <p:nvPr/>
            </p:nvSpPr>
            <p:spPr bwMode="auto">
              <a:xfrm>
                <a:off x="4467" y="453"/>
                <a:ext cx="84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nSpc>
                    <a:spcPct val="90000"/>
                  </a:lnSpc>
                  <a:spcBef>
                    <a:spcPct val="20000"/>
                  </a:spcBef>
                  <a:buClr>
                    <a:schemeClr val="tx1"/>
                  </a:buClr>
                </a:pPr>
                <a:r>
                  <a:rPr lang="en-US" sz="1400" b="1" dirty="0" smtClean="0">
                    <a:latin typeface="Arial Narrow" pitchFamily="34" charset="0"/>
                  </a:rPr>
                  <a:t>Cargo forwarders</a:t>
                </a:r>
                <a:endParaRPr lang="lt-LT" sz="1400" b="1" dirty="0">
                  <a:latin typeface="Arial Narrow" pitchFamily="34" charset="0"/>
                </a:endParaRPr>
              </a:p>
            </p:txBody>
          </p:sp>
        </p:grpSp>
        <p:grpSp>
          <p:nvGrpSpPr>
            <p:cNvPr id="29715" name="Group 56"/>
            <p:cNvGrpSpPr>
              <a:grpSpLocks/>
            </p:cNvGrpSpPr>
            <p:nvPr/>
          </p:nvGrpSpPr>
          <p:grpSpPr bwMode="auto">
            <a:xfrm>
              <a:off x="3969" y="2160"/>
              <a:ext cx="1420" cy="363"/>
              <a:chOff x="4105" y="346"/>
              <a:chExt cx="1420" cy="363"/>
            </a:xfrm>
          </p:grpSpPr>
          <p:pic>
            <p:nvPicPr>
              <p:cNvPr id="29726" name="Picture 57"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7" name="Text Box 58"/>
              <p:cNvSpPr txBox="1">
                <a:spLocks noChangeArrowheads="1"/>
              </p:cNvSpPr>
              <p:nvPr/>
            </p:nvSpPr>
            <p:spPr bwMode="auto">
              <a:xfrm>
                <a:off x="4465" y="414"/>
                <a:ext cx="10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nSpc>
                    <a:spcPct val="90000"/>
                  </a:lnSpc>
                  <a:spcBef>
                    <a:spcPct val="20000"/>
                  </a:spcBef>
                  <a:buClr>
                    <a:schemeClr val="tx1"/>
                  </a:buClr>
                </a:pPr>
                <a:r>
                  <a:rPr lang="en-US" sz="1400" b="1" dirty="0" smtClean="0">
                    <a:latin typeface="Arial Narrow" pitchFamily="34" charset="0"/>
                  </a:rPr>
                  <a:t>Stevedore enterprises</a:t>
                </a:r>
                <a:endParaRPr lang="ru-RU" sz="1400" b="1" dirty="0">
                  <a:latin typeface="Arial Narrow" pitchFamily="34" charset="0"/>
                </a:endParaRPr>
              </a:p>
              <a:p>
                <a:pPr>
                  <a:lnSpc>
                    <a:spcPct val="90000"/>
                  </a:lnSpc>
                  <a:spcBef>
                    <a:spcPct val="20000"/>
                  </a:spcBef>
                  <a:buClr>
                    <a:schemeClr val="tx1"/>
                  </a:buClr>
                </a:pPr>
                <a:r>
                  <a:rPr lang="lt-LT" sz="1400" b="1" dirty="0" smtClean="0">
                    <a:latin typeface="Arial Narrow" pitchFamily="34" charset="0"/>
                  </a:rPr>
                  <a:t>(</a:t>
                </a:r>
                <a:r>
                  <a:rPr lang="en-US" sz="1400" b="1" dirty="0" smtClean="0">
                    <a:latin typeface="Arial Narrow" pitchFamily="34" charset="0"/>
                  </a:rPr>
                  <a:t>port terminals</a:t>
                </a:r>
                <a:r>
                  <a:rPr lang="lt-LT" sz="1400" b="1" dirty="0" smtClean="0">
                    <a:latin typeface="Arial Narrow" pitchFamily="34" charset="0"/>
                  </a:rPr>
                  <a:t>)</a:t>
                </a:r>
                <a:endParaRPr lang="en-GB" sz="1400" b="1" dirty="0">
                  <a:latin typeface="Arial Narrow" pitchFamily="34" charset="0"/>
                </a:endParaRPr>
              </a:p>
            </p:txBody>
          </p:sp>
        </p:grpSp>
        <p:grpSp>
          <p:nvGrpSpPr>
            <p:cNvPr id="29716" name="Group 59"/>
            <p:cNvGrpSpPr>
              <a:grpSpLocks/>
            </p:cNvGrpSpPr>
            <p:nvPr/>
          </p:nvGrpSpPr>
          <p:grpSpPr bwMode="auto">
            <a:xfrm>
              <a:off x="4014" y="2614"/>
              <a:ext cx="1276" cy="426"/>
              <a:chOff x="4105" y="346"/>
              <a:chExt cx="1276" cy="426"/>
            </a:xfrm>
          </p:grpSpPr>
          <p:pic>
            <p:nvPicPr>
              <p:cNvPr id="29724" name="Picture 60"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5" name="Text Box 61"/>
              <p:cNvSpPr txBox="1">
                <a:spLocks noChangeArrowheads="1"/>
              </p:cNvSpPr>
              <p:nvPr/>
            </p:nvSpPr>
            <p:spPr bwMode="auto">
              <a:xfrm>
                <a:off x="4467" y="455"/>
                <a:ext cx="91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en-US" sz="1400" b="1" dirty="0" smtClean="0">
                    <a:latin typeface="Arial Narrow" pitchFamily="34" charset="0"/>
                  </a:rPr>
                  <a:t>Lithuanian Railway</a:t>
                </a:r>
                <a:endParaRPr lang="ru-RU" sz="1400" b="1" dirty="0" smtClean="0">
                  <a:latin typeface="Arial Narrow" pitchFamily="34" charset="0"/>
                </a:endParaRPr>
              </a:p>
              <a:p>
                <a:pPr eaLnBrk="1" hangingPunct="1">
                  <a:spcBef>
                    <a:spcPct val="20000"/>
                  </a:spcBef>
                  <a:buFont typeface="Arial Narrow" pitchFamily="34" charset="0"/>
                  <a:buNone/>
                </a:pPr>
                <a:endParaRPr lang="lt-LT" sz="1400" b="1" dirty="0">
                  <a:latin typeface="Arial Narrow" pitchFamily="34" charset="0"/>
                </a:endParaRPr>
              </a:p>
            </p:txBody>
          </p:sp>
        </p:grpSp>
        <p:sp>
          <p:nvSpPr>
            <p:cNvPr id="29717" name="Line 16"/>
            <p:cNvSpPr>
              <a:spLocks noChangeShapeType="1"/>
            </p:cNvSpPr>
            <p:nvPr/>
          </p:nvSpPr>
          <p:spPr bwMode="auto">
            <a:xfrm flipH="1">
              <a:off x="2154" y="1888"/>
              <a:ext cx="1724" cy="46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sp>
          <p:nvSpPr>
            <p:cNvPr id="29718" name="Line 16"/>
            <p:cNvSpPr>
              <a:spLocks noChangeShapeType="1"/>
            </p:cNvSpPr>
            <p:nvPr/>
          </p:nvSpPr>
          <p:spPr bwMode="auto">
            <a:xfrm flipH="1">
              <a:off x="2154" y="2341"/>
              <a:ext cx="1769" cy="193"/>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sp>
          <p:nvSpPr>
            <p:cNvPr id="29719" name="Line 16"/>
            <p:cNvSpPr>
              <a:spLocks noChangeShapeType="1"/>
            </p:cNvSpPr>
            <p:nvPr/>
          </p:nvSpPr>
          <p:spPr bwMode="auto">
            <a:xfrm flipH="1" flipV="1">
              <a:off x="2109" y="2715"/>
              <a:ext cx="1860" cy="62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grpSp>
          <p:nvGrpSpPr>
            <p:cNvPr id="29720" name="Group 65"/>
            <p:cNvGrpSpPr>
              <a:grpSpLocks/>
            </p:cNvGrpSpPr>
            <p:nvPr/>
          </p:nvGrpSpPr>
          <p:grpSpPr bwMode="auto">
            <a:xfrm>
              <a:off x="4059" y="3113"/>
              <a:ext cx="1493" cy="363"/>
              <a:chOff x="4105" y="346"/>
              <a:chExt cx="1493" cy="363"/>
            </a:xfrm>
          </p:grpSpPr>
          <p:pic>
            <p:nvPicPr>
              <p:cNvPr id="29722" name="Picture 66"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3" name="Text Box 67"/>
              <p:cNvSpPr txBox="1">
                <a:spLocks noChangeArrowheads="1"/>
              </p:cNvSpPr>
              <p:nvPr/>
            </p:nvSpPr>
            <p:spPr bwMode="auto">
              <a:xfrm>
                <a:off x="4465" y="454"/>
                <a:ext cx="11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en-US" sz="1400" b="1" dirty="0" smtClean="0">
                    <a:latin typeface="Arial Narrow" pitchFamily="34" charset="0"/>
                  </a:rPr>
                  <a:t>Klaipeda State Sea Port</a:t>
                </a:r>
                <a:endParaRPr lang="ru-RU" sz="1400" b="1" dirty="0">
                  <a:latin typeface="Arial Narrow" pitchFamily="34" charset="0"/>
                </a:endParaRPr>
              </a:p>
            </p:txBody>
          </p:sp>
        </p:grpSp>
        <p:sp>
          <p:nvSpPr>
            <p:cNvPr id="29721" name="Line 16"/>
            <p:cNvSpPr>
              <a:spLocks noChangeShapeType="1"/>
            </p:cNvSpPr>
            <p:nvPr/>
          </p:nvSpPr>
          <p:spPr bwMode="auto">
            <a:xfrm flipH="1" flipV="1">
              <a:off x="2154" y="2614"/>
              <a:ext cx="1769" cy="22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dirty="0"/>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pPr eaLnBrk="1" hangingPunct="1">
              <a:defRPr/>
            </a:pPr>
            <a:r>
              <a:rPr lang="en-US" sz="4400" b="1" dirty="0" smtClean="0">
                <a:effectLst>
                  <a:outerShdw blurRad="38100" dist="38100" dir="2700000" algn="tl">
                    <a:srgbClr val="000000">
                      <a:alpha val="43137"/>
                    </a:srgbClr>
                  </a:outerShdw>
                </a:effectLst>
              </a:rPr>
              <a:t>Contacts</a:t>
            </a:r>
            <a:endParaRPr lang="lt-LT" dirty="0" smtClean="0"/>
          </a:p>
        </p:txBody>
      </p:sp>
      <p:sp>
        <p:nvSpPr>
          <p:cNvPr id="40963" name="Content Placeholder 4"/>
          <p:cNvSpPr>
            <a:spLocks noGrp="1"/>
          </p:cNvSpPr>
          <p:nvPr>
            <p:ph idx="1"/>
          </p:nvPr>
        </p:nvSpPr>
        <p:spPr>
          <a:xfrm>
            <a:off x="571500" y="1708150"/>
            <a:ext cx="8001000" cy="4311650"/>
          </a:xfrm>
        </p:spPr>
        <p:txBody>
          <a:bodyPr/>
          <a:lstStyle/>
          <a:p>
            <a:pPr marL="0" indent="0" algn="ctr" eaLnBrk="1" hangingPunct="1">
              <a:buFont typeface="Wingdings 2" charset="2"/>
              <a:buNone/>
              <a:defRPr/>
            </a:pPr>
            <a:r>
              <a:rPr lang="en-US" b="1" dirty="0" smtClean="0">
                <a:latin typeface="Arial" charset="0"/>
                <a:cs typeface="Arial" charset="0"/>
              </a:rPr>
              <a:t>Consulting Group for Trade and Transport Security and Facilitation</a:t>
            </a:r>
            <a:endParaRPr lang="ru-RU" b="1" dirty="0" smtClean="0">
              <a:latin typeface="Arial" charset="0"/>
              <a:cs typeface="Arial" charset="0"/>
            </a:endParaRPr>
          </a:p>
          <a:p>
            <a:pPr eaLnBrk="1" hangingPunct="1">
              <a:defRPr/>
            </a:pPr>
            <a:r>
              <a:rPr lang="en-US" b="1" dirty="0" smtClean="0">
                <a:latin typeface="+mj-lt"/>
              </a:rPr>
              <a:t>Valdas Dovidenas</a:t>
            </a:r>
            <a:r>
              <a:rPr lang="ru-RU" sz="2200" dirty="0" smtClean="0">
                <a:latin typeface="+mj-lt"/>
              </a:rPr>
              <a:t>, </a:t>
            </a:r>
            <a:r>
              <a:rPr lang="en-US" sz="2200" i="1" dirty="0">
                <a:latin typeface="+mj-lt"/>
              </a:rPr>
              <a:t>C</a:t>
            </a:r>
            <a:r>
              <a:rPr lang="en-US" sz="2200" i="1" dirty="0" smtClean="0">
                <a:latin typeface="+mj-lt"/>
              </a:rPr>
              <a:t>onsultant</a:t>
            </a:r>
            <a:endParaRPr lang="lt-LT" sz="2200" i="1" dirty="0" smtClean="0">
              <a:latin typeface="+mj-lt"/>
            </a:endParaRPr>
          </a:p>
          <a:p>
            <a:pPr marL="0" indent="0" eaLnBrk="1" hangingPunct="1">
              <a:buFont typeface="Wingdings 2" charset="2"/>
              <a:buNone/>
              <a:defRPr/>
            </a:pPr>
            <a:r>
              <a:rPr lang="ru-RU" sz="2000" dirty="0" smtClean="0">
                <a:latin typeface="+mj-lt"/>
              </a:rPr>
              <a:t>       </a:t>
            </a:r>
            <a:r>
              <a:rPr lang="en-US" sz="2000" dirty="0" smtClean="0">
                <a:latin typeface="+mj-lt"/>
              </a:rPr>
              <a:t>Mob. </a:t>
            </a:r>
            <a:r>
              <a:rPr lang="en-US" sz="2000" dirty="0">
                <a:latin typeface="+mj-lt"/>
              </a:rPr>
              <a:t>t</a:t>
            </a:r>
            <a:r>
              <a:rPr lang="en-US" sz="2000" dirty="0" smtClean="0">
                <a:latin typeface="+mj-lt"/>
              </a:rPr>
              <a:t>el.</a:t>
            </a:r>
            <a:r>
              <a:rPr lang="ru-RU" sz="2000" dirty="0" smtClean="0">
                <a:latin typeface="+mj-lt"/>
              </a:rPr>
              <a:t>:</a:t>
            </a:r>
            <a:r>
              <a:rPr lang="lt-LT" sz="2000" dirty="0" smtClean="0">
                <a:latin typeface="+mj-lt"/>
              </a:rPr>
              <a:t> +3</a:t>
            </a:r>
            <a:r>
              <a:rPr lang="ru-RU" sz="2000" dirty="0" smtClean="0">
                <a:latin typeface="+mj-lt"/>
              </a:rPr>
              <a:t>8</a:t>
            </a:r>
            <a:r>
              <a:rPr lang="lt-LT" sz="2000" dirty="0" smtClean="0">
                <a:latin typeface="+mj-lt"/>
              </a:rPr>
              <a:t>06</a:t>
            </a:r>
            <a:r>
              <a:rPr lang="ru-RU" sz="2000" dirty="0" smtClean="0">
                <a:latin typeface="+mj-lt"/>
              </a:rPr>
              <a:t>744</a:t>
            </a:r>
            <a:r>
              <a:rPr lang="lt-LT" sz="2000" dirty="0" smtClean="0">
                <a:latin typeface="+mj-lt"/>
              </a:rPr>
              <a:t>7</a:t>
            </a:r>
            <a:r>
              <a:rPr lang="ru-RU" sz="2000" dirty="0" smtClean="0">
                <a:latin typeface="+mj-lt"/>
              </a:rPr>
              <a:t>5</a:t>
            </a:r>
            <a:r>
              <a:rPr lang="lt-LT" sz="2000" dirty="0" smtClean="0">
                <a:latin typeface="+mj-lt"/>
              </a:rPr>
              <a:t>2</a:t>
            </a:r>
            <a:r>
              <a:rPr lang="ru-RU" sz="2000" dirty="0" smtClean="0">
                <a:latin typeface="+mj-lt"/>
              </a:rPr>
              <a:t>4</a:t>
            </a:r>
            <a:r>
              <a:rPr lang="lt-LT" sz="2000" dirty="0" smtClean="0">
                <a:latin typeface="+mj-lt"/>
              </a:rPr>
              <a:t>2</a:t>
            </a:r>
          </a:p>
          <a:p>
            <a:pPr marL="0" indent="0" eaLnBrk="1" hangingPunct="1">
              <a:buFont typeface="Wingdings 2" charset="2"/>
              <a:buNone/>
              <a:defRPr/>
            </a:pPr>
            <a:r>
              <a:rPr lang="ru-RU" sz="2000" dirty="0" smtClean="0">
                <a:latin typeface="+mj-lt"/>
              </a:rPr>
              <a:t>       </a:t>
            </a:r>
            <a:r>
              <a:rPr lang="en-US" sz="2000" dirty="0" smtClean="0">
                <a:latin typeface="+mj-lt"/>
              </a:rPr>
              <a:t>E-mail</a:t>
            </a:r>
            <a:r>
              <a:rPr lang="lt-LT" sz="2000" dirty="0" smtClean="0">
                <a:latin typeface="+mj-lt"/>
              </a:rPr>
              <a:t>: valdas.dovydenas@gmail.com</a:t>
            </a:r>
            <a:endParaRPr lang="ru-RU" sz="2000" dirty="0" smtClean="0">
              <a:latin typeface="+mj-lt"/>
            </a:endParaRPr>
          </a:p>
          <a:p>
            <a:pPr eaLnBrk="1" hangingPunct="1">
              <a:defRPr/>
            </a:pPr>
            <a:r>
              <a:rPr lang="en-US" b="1" dirty="0" smtClean="0">
                <a:latin typeface="+mj-lt"/>
                <a:cs typeface="Arial" charset="0"/>
              </a:rPr>
              <a:t>Vitenis Alisauskas</a:t>
            </a:r>
            <a:r>
              <a:rPr lang="ru-RU" sz="2200" dirty="0" smtClean="0">
                <a:latin typeface="+mj-lt"/>
                <a:cs typeface="Arial" charset="0"/>
              </a:rPr>
              <a:t>, </a:t>
            </a:r>
            <a:r>
              <a:rPr lang="en-US" sz="2200" i="1" dirty="0" smtClean="0">
                <a:latin typeface="+mj-lt"/>
                <a:cs typeface="Arial" charset="0"/>
              </a:rPr>
              <a:t>Consultant</a:t>
            </a:r>
            <a:endParaRPr lang="lt-LT" sz="2200" i="1" dirty="0" smtClean="0">
              <a:latin typeface="+mj-lt"/>
              <a:cs typeface="Arial" charset="0"/>
            </a:endParaRPr>
          </a:p>
          <a:p>
            <a:pPr marL="0" indent="0" eaLnBrk="1" hangingPunct="1">
              <a:buNone/>
              <a:defRPr/>
            </a:pPr>
            <a:r>
              <a:rPr lang="ru-RU" sz="2000" dirty="0" smtClean="0">
                <a:latin typeface="+mj-lt"/>
                <a:cs typeface="Arial" charset="0"/>
              </a:rPr>
              <a:t>       </a:t>
            </a:r>
            <a:r>
              <a:rPr lang="en-GB" sz="2000" dirty="0">
                <a:latin typeface="+mj-lt"/>
                <a:cs typeface="Arial" charset="0"/>
              </a:rPr>
              <a:t>Mob. tel.</a:t>
            </a:r>
            <a:r>
              <a:rPr lang="en-US" sz="2000" dirty="0" smtClean="0">
                <a:latin typeface="+mj-lt"/>
                <a:cs typeface="Arial" charset="0"/>
              </a:rPr>
              <a:t>: +37061499200</a:t>
            </a:r>
          </a:p>
          <a:p>
            <a:pPr marL="0" indent="0" eaLnBrk="1" hangingPunct="1">
              <a:buNone/>
              <a:defRPr/>
            </a:pPr>
            <a:r>
              <a:rPr lang="ru-RU" sz="2000" dirty="0" smtClean="0">
                <a:latin typeface="+mj-lt"/>
                <a:cs typeface="Arial" charset="0"/>
              </a:rPr>
              <a:t>       </a:t>
            </a:r>
            <a:r>
              <a:rPr lang="en-GB" sz="2000" dirty="0">
                <a:latin typeface="+mj-lt"/>
                <a:cs typeface="Arial" charset="0"/>
              </a:rPr>
              <a:t>E-mail</a:t>
            </a:r>
            <a:r>
              <a:rPr lang="en-US" sz="2000" dirty="0" smtClean="0">
                <a:latin typeface="+mj-lt"/>
                <a:cs typeface="Arial" charset="0"/>
              </a:rPr>
              <a:t>: vytenis.alisauskas@gmail.com </a:t>
            </a:r>
            <a:endParaRPr lang="lt-LT" sz="2000" dirty="0" smtClean="0">
              <a:latin typeface="+mj-lt"/>
              <a:cs typeface="Arial" charset="0"/>
            </a:endParaRPr>
          </a:p>
          <a:p>
            <a:pPr eaLnBrk="1" hangingPunct="1">
              <a:defRPr/>
            </a:pPr>
            <a:endParaRPr lang="lt-LT" sz="2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1676400"/>
          </a:xfrm>
        </p:spPr>
        <p:txBody>
          <a:bodyPr/>
          <a:lstStyle/>
          <a:p>
            <a:pPr>
              <a:defRPr/>
            </a:pPr>
            <a:r>
              <a:rPr lang="en-US" sz="4000" b="1" dirty="0" smtClean="0">
                <a:effectLst>
                  <a:outerShdw blurRad="38100" dist="38100" dir="2700000" algn="tl">
                    <a:srgbClr val="000000">
                      <a:alpha val="43137"/>
                    </a:srgbClr>
                  </a:outerShdw>
                </a:effectLst>
              </a:rPr>
              <a:t>Consulting Group Mission</a:t>
            </a:r>
            <a:r>
              <a:rPr lang="ru-RU" sz="4000" b="1" dirty="0" smtClean="0">
                <a:effectLst>
                  <a:outerShdw blurRad="38100" dist="38100" dir="2700000" algn="tl">
                    <a:srgbClr val="000000">
                      <a:alpha val="43137"/>
                    </a:srgbClr>
                  </a:outerShdw>
                </a:effectLst>
              </a:rPr>
              <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 </a:t>
            </a:r>
            <a:br>
              <a:rPr lang="en-US" sz="4000" b="1" dirty="0" smtClean="0">
                <a:effectLst>
                  <a:outerShdw blurRad="38100" dist="38100" dir="2700000" algn="tl">
                    <a:srgbClr val="000000">
                      <a:alpha val="43137"/>
                    </a:srgbClr>
                  </a:outerShdw>
                </a:effectLst>
              </a:rPr>
            </a:br>
            <a:r>
              <a:rPr lang="en-US" sz="3600" b="1" dirty="0" smtClean="0"/>
              <a:t>(2012-</a:t>
            </a:r>
            <a:r>
              <a:rPr lang="ru-RU" sz="3600" b="1" dirty="0" smtClean="0"/>
              <a:t>20</a:t>
            </a:r>
            <a:r>
              <a:rPr lang="en-US" sz="3600" b="1" dirty="0" smtClean="0"/>
              <a:t>13)</a:t>
            </a:r>
          </a:p>
        </p:txBody>
      </p:sp>
      <p:sp>
        <p:nvSpPr>
          <p:cNvPr id="17411" name="Rectangle 3"/>
          <p:cNvSpPr>
            <a:spLocks noGrp="1" noChangeArrowheads="1"/>
          </p:cNvSpPr>
          <p:nvPr>
            <p:ph type="body" idx="1"/>
          </p:nvPr>
        </p:nvSpPr>
        <p:spPr>
          <a:xfrm>
            <a:off x="533400" y="2708275"/>
            <a:ext cx="8153400" cy="3048000"/>
          </a:xfrm>
        </p:spPr>
        <p:txBody>
          <a:bodyPr/>
          <a:lstStyle/>
          <a:p>
            <a:pPr marL="0" indent="0">
              <a:lnSpc>
                <a:spcPct val="80000"/>
              </a:lnSpc>
              <a:buFont typeface="Wingdings" pitchFamily="2" charset="2"/>
              <a:buNone/>
            </a:pPr>
            <a:r>
              <a:rPr lang="en-US" sz="3200" dirty="0" smtClean="0">
                <a:latin typeface="Consolas" pitchFamily="49" charset="0"/>
                <a:cs typeface="Consolas" pitchFamily="49" charset="0"/>
              </a:rPr>
              <a:t>Development of cooperation between state bodies and private persons in adoption of electronic technologies and practices required for implementation of intellectual and integrated railway </a:t>
            </a:r>
            <a:r>
              <a:rPr lang="en-US" sz="3200" dirty="0">
                <a:latin typeface="Consolas" pitchFamily="49" charset="0"/>
                <a:cs typeface="Consolas" pitchFamily="49" charset="0"/>
              </a:rPr>
              <a:t>c</a:t>
            </a:r>
            <a:r>
              <a:rPr lang="en-US" sz="3200" dirty="0" smtClean="0">
                <a:latin typeface="Consolas" pitchFamily="49" charset="0"/>
                <a:cs typeface="Consolas" pitchFamily="49" charset="0"/>
              </a:rPr>
              <a:t>orridors between Europe and Eurasia</a:t>
            </a:r>
            <a:r>
              <a:rPr lang="en-US" sz="3200" dirty="0">
                <a:latin typeface="Consolas" pitchFamily="49" charset="0"/>
                <a:cs typeface="Consolas" pitchFamily="49" charset="0"/>
              </a:rPr>
              <a:t>.</a:t>
            </a:r>
            <a:endParaRPr lang="en-US" sz="3200" dirty="0" smtClean="0">
              <a:latin typeface="Consolas" pitchFamily="49" charset="0"/>
              <a:cs typeface="Consolas" pitchFamily="49"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229600" cy="1295400"/>
          </a:xfrm>
        </p:spPr>
        <p:txBody>
          <a:bodyPr/>
          <a:lstStyle/>
          <a:p>
            <a:pPr>
              <a:defRPr/>
            </a:pPr>
            <a:r>
              <a:rPr lang="en-US" sz="4000" b="1" dirty="0" smtClean="0">
                <a:effectLst>
                  <a:outerShdw blurRad="38100" dist="38100" dir="2700000" algn="tl">
                    <a:srgbClr val="000000">
                      <a:alpha val="43137"/>
                    </a:srgbClr>
                  </a:outerShdw>
                </a:effectLst>
              </a:rPr>
              <a:t>Pilot Project</a:t>
            </a:r>
          </a:p>
        </p:txBody>
      </p:sp>
      <p:sp>
        <p:nvSpPr>
          <p:cNvPr id="65539" name="Rectangle 3"/>
          <p:cNvSpPr>
            <a:spLocks noGrp="1" noChangeArrowheads="1"/>
          </p:cNvSpPr>
          <p:nvPr>
            <p:ph type="body" idx="1"/>
          </p:nvPr>
        </p:nvSpPr>
        <p:spPr>
          <a:xfrm>
            <a:off x="457200" y="1652588"/>
            <a:ext cx="8229600" cy="4914900"/>
          </a:xfrm>
          <a:solidFill>
            <a:schemeClr val="accent6">
              <a:lumMod val="60000"/>
              <a:lumOff val="40000"/>
            </a:schemeClr>
          </a:solidFill>
        </p:spPr>
        <p:txBody>
          <a:bodyPr/>
          <a:lstStyle/>
          <a:p>
            <a:pPr>
              <a:buFont typeface="Wingdings" pitchFamily="2" charset="2"/>
              <a:buNone/>
              <a:defRPr/>
            </a:pPr>
            <a:endParaRPr lang="en-US" sz="4000" b="1" dirty="0" smtClean="0"/>
          </a:p>
          <a:p>
            <a:pPr>
              <a:buFont typeface="Wingdings" pitchFamily="2" charset="2"/>
              <a:buNone/>
              <a:defRPr/>
            </a:pPr>
            <a:r>
              <a:rPr lang="en-US" sz="4000" b="1" dirty="0" smtClean="0"/>
              <a:t>  </a:t>
            </a:r>
          </a:p>
          <a:p>
            <a:pPr>
              <a:spcAft>
                <a:spcPts val="0"/>
              </a:spcAft>
              <a:buFont typeface="Wingdings" pitchFamily="2" charset="2"/>
              <a:buNone/>
              <a:defRPr/>
            </a:pPr>
            <a:r>
              <a:rPr lang="en-US" sz="3200" b="1" dirty="0" smtClean="0"/>
              <a:t>“Viking” Rail Line</a:t>
            </a:r>
            <a:endParaRPr lang="en-US" sz="3200" b="1" dirty="0" smtClean="0">
              <a:effectLst>
                <a:outerShdw blurRad="38100" dist="38100" dir="2700000" algn="tl">
                  <a:srgbClr val="000000">
                    <a:alpha val="43137"/>
                  </a:srgbClr>
                </a:outerShdw>
              </a:effectLst>
            </a:endParaRPr>
          </a:p>
        </p:txBody>
      </p:sp>
      <p:sp>
        <p:nvSpPr>
          <p:cNvPr id="1843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8437" name="AutoShape 2" descr="http://mail.aol.com/34078-111/aol-6/en-us/mail/get-attachment.aspx?uid=34436080&amp;folder=NewMail&amp;partId=3"/>
          <p:cNvSpPr>
            <a:spLocks noChangeAspect="1" noChangeArrowheads="1"/>
          </p:cNvSpPr>
          <p:nvPr/>
        </p:nvSpPr>
        <p:spPr bwMode="auto">
          <a:xfrm>
            <a:off x="0" y="0"/>
            <a:ext cx="2857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8438" name="AutoShape 3" descr="http://mail.aol.com/34078-111/aol-6/en-us/mail/get-attachment.aspx?uid=34436080&amp;folder=NewMail&amp;partId=3"/>
          <p:cNvSpPr>
            <a:spLocks noChangeAspect="1" noChangeArrowheads="1"/>
          </p:cNvSpPr>
          <p:nvPr/>
        </p:nvSpPr>
        <p:spPr bwMode="auto">
          <a:xfrm>
            <a:off x="0" y="0"/>
            <a:ext cx="2857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18439" name="Picture 8" descr="image alo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652588"/>
            <a:ext cx="419576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990600"/>
          </a:xfrm>
        </p:spPr>
        <p:txBody>
          <a:bodyPr/>
          <a:lstStyle/>
          <a:p>
            <a:pPr>
              <a:defRPr/>
            </a:pPr>
            <a:r>
              <a:rPr lang="en-US" b="1" dirty="0" smtClean="0">
                <a:effectLst>
                  <a:outerShdw blurRad="38100" dist="38100" dir="2700000" algn="tl">
                    <a:srgbClr val="000000">
                      <a:alpha val="43137"/>
                    </a:srgbClr>
                  </a:outerShdw>
                </a:effectLst>
                <a:latin typeface="+mn-lt"/>
              </a:rPr>
              <a:t>Pilot “Viking”</a:t>
            </a:r>
          </a:p>
        </p:txBody>
      </p:sp>
      <p:sp>
        <p:nvSpPr>
          <p:cNvPr id="19459" name="Rectangle 3"/>
          <p:cNvSpPr>
            <a:spLocks noGrp="1" noChangeArrowheads="1"/>
          </p:cNvSpPr>
          <p:nvPr>
            <p:ph type="body" idx="1"/>
          </p:nvPr>
        </p:nvSpPr>
        <p:spPr>
          <a:xfrm>
            <a:off x="457200" y="1143000"/>
            <a:ext cx="8229600" cy="4724400"/>
          </a:xfrm>
        </p:spPr>
        <p:txBody>
          <a:bodyPr/>
          <a:lstStyle/>
          <a:p>
            <a:pPr>
              <a:lnSpc>
                <a:spcPct val="80000"/>
              </a:lnSpc>
              <a:buFont typeface="Wingdings" pitchFamily="2" charset="2"/>
              <a:buNone/>
            </a:pPr>
            <a:endParaRPr lang="uk-UA" sz="1800" dirty="0" smtClean="0"/>
          </a:p>
          <a:p>
            <a:pPr>
              <a:lnSpc>
                <a:spcPct val="80000"/>
              </a:lnSpc>
              <a:buFont typeface="Wingdings" pitchFamily="2" charset="2"/>
              <a:buNone/>
            </a:pPr>
            <a:r>
              <a:rPr lang="en-US" sz="1800" dirty="0" smtClean="0"/>
              <a:t>So far the three state (Ukraine, </a:t>
            </a:r>
            <a:r>
              <a:rPr lang="en-US" sz="1800" dirty="0" err="1" smtClean="0"/>
              <a:t>Bilorus</a:t>
            </a:r>
            <a:r>
              <a:rPr lang="en-US" sz="1800" dirty="0" smtClean="0"/>
              <a:t> and Lithuania) have</a:t>
            </a:r>
            <a:r>
              <a:rPr lang="uk-UA" sz="1800" dirty="0" smtClean="0"/>
              <a:t>:</a:t>
            </a:r>
            <a:endParaRPr lang="uk-UA" sz="1800" dirty="0"/>
          </a:p>
          <a:p>
            <a:pPr>
              <a:lnSpc>
                <a:spcPct val="80000"/>
              </a:lnSpc>
              <a:buFont typeface="Wingdings" pitchFamily="2" charset="2"/>
              <a:buNone/>
            </a:pPr>
            <a:r>
              <a:rPr lang="en-US" sz="1800" dirty="0" smtClean="0"/>
              <a:t>Agreement of Accelerated Cargo Movement by Rail Line;</a:t>
            </a:r>
            <a:endParaRPr lang="uk-UA" sz="1800" dirty="0"/>
          </a:p>
          <a:p>
            <a:pPr>
              <a:lnSpc>
                <a:spcPct val="80000"/>
              </a:lnSpc>
              <a:buFont typeface="Wingdings" pitchFamily="2" charset="2"/>
              <a:buNone/>
            </a:pPr>
            <a:r>
              <a:rPr lang="en-US" sz="1800" dirty="0" smtClean="0"/>
              <a:t>Supervisory Committee of the state and private interested circles</a:t>
            </a:r>
            <a:r>
              <a:rPr lang="uk-UA" sz="1800" dirty="0" smtClean="0"/>
              <a:t>;</a:t>
            </a:r>
            <a:endParaRPr lang="uk-UA" sz="1800" dirty="0"/>
          </a:p>
          <a:p>
            <a:pPr>
              <a:lnSpc>
                <a:spcPct val="80000"/>
              </a:lnSpc>
              <a:buFont typeface="Wingdings" pitchFamily="2" charset="2"/>
              <a:buNone/>
            </a:pPr>
            <a:r>
              <a:rPr lang="en-US" sz="1800" dirty="0" smtClean="0"/>
              <a:t>Customs services adopting the electronic customs declarations processing technology and procedures and the best risk analysis practices for the purpose of cargo movement acceleration.</a:t>
            </a:r>
          </a:p>
          <a:p>
            <a:pPr>
              <a:lnSpc>
                <a:spcPct val="80000"/>
              </a:lnSpc>
              <a:buFont typeface="Wingdings" pitchFamily="2" charset="2"/>
              <a:buNone/>
            </a:pPr>
            <a:r>
              <a:rPr lang="en-US" sz="1800" dirty="0" smtClean="0"/>
              <a:t>Working with private consignors and transportation companies for the purpose of ensuring introduction of electronic seals and follow-up devices that will operate along the whole rail corridor</a:t>
            </a:r>
            <a:r>
              <a:rPr lang="uk-UA" sz="1800" dirty="0" smtClean="0"/>
              <a:t>.</a:t>
            </a:r>
          </a:p>
          <a:p>
            <a:pPr>
              <a:lnSpc>
                <a:spcPct val="80000"/>
              </a:lnSpc>
              <a:buFont typeface="Wingdings" pitchFamily="2" charset="2"/>
              <a:buNone/>
            </a:pPr>
            <a:r>
              <a:rPr lang="en-US" sz="1800" dirty="0" smtClean="0"/>
              <a:t>The US Department of State will provide additional electronic seals and reading devices after procedural testing;</a:t>
            </a:r>
            <a:r>
              <a:rPr lang="uk-UA" sz="1800" dirty="0" smtClean="0"/>
              <a:t> </a:t>
            </a:r>
            <a:r>
              <a:rPr lang="en-US" sz="1800" dirty="0" smtClean="0"/>
              <a:t>Experts of the Lithuanian Customs House will work as consultants/instructors on the electronic signature and electronic customs projects</a:t>
            </a:r>
            <a:r>
              <a:rPr lang="uk-UA" sz="1800" dirty="0" smtClean="0"/>
              <a:t>.</a:t>
            </a:r>
            <a:endParaRPr lang="en-US" sz="1800"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1076325"/>
          </a:xfrm>
        </p:spPr>
        <p:txBody>
          <a:bodyPr/>
          <a:lstStyle/>
          <a:p>
            <a:pPr>
              <a:defRPr/>
            </a:pPr>
            <a:r>
              <a:rPr lang="en-US" b="1" dirty="0" smtClean="0">
                <a:effectLst>
                  <a:outerShdw blurRad="38100" dist="38100" dir="2700000" algn="tl">
                    <a:srgbClr val="000000">
                      <a:alpha val="43137"/>
                    </a:srgbClr>
                  </a:outerShdw>
                </a:effectLst>
                <a:latin typeface="+mn-lt"/>
              </a:rPr>
              <a:t>Problem</a:t>
            </a:r>
            <a:endParaRPr lang="en-US" b="1" dirty="0" smtClean="0"/>
          </a:p>
        </p:txBody>
      </p:sp>
      <p:sp>
        <p:nvSpPr>
          <p:cNvPr id="20483" name="Rectangle 3"/>
          <p:cNvSpPr>
            <a:spLocks noGrp="1" noChangeArrowheads="1"/>
          </p:cNvSpPr>
          <p:nvPr>
            <p:ph type="body" idx="1"/>
          </p:nvPr>
        </p:nvSpPr>
        <p:spPr>
          <a:xfrm>
            <a:off x="533400" y="2128838"/>
            <a:ext cx="8229600" cy="2667000"/>
          </a:xfrm>
        </p:spPr>
        <p:txBody>
          <a:bodyPr/>
          <a:lstStyle/>
          <a:p>
            <a:pPr marL="0" indent="0">
              <a:buFont typeface="Wingdings" pitchFamily="2" charset="2"/>
              <a:buNone/>
            </a:pPr>
            <a:r>
              <a:rPr lang="en-US" sz="4000" dirty="0" smtClean="0"/>
              <a:t>In consideration of cost and timeliness problems and other risks consignors avoided the VIKING Line between the Black Sea and Northern Europe</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1295400"/>
            <a:ext cx="8382000" cy="4495800"/>
          </a:xfrm>
        </p:spPr>
        <p:txBody>
          <a:bodyPr/>
          <a:lstStyle/>
          <a:p>
            <a:pPr marL="228600" indent="-228600">
              <a:lnSpc>
                <a:spcPct val="90000"/>
              </a:lnSpc>
              <a:spcBef>
                <a:spcPts val="0"/>
              </a:spcBef>
              <a:spcAft>
                <a:spcPts val="0"/>
              </a:spcAft>
              <a:defRPr/>
            </a:pPr>
            <a:endParaRPr lang="ru-RU" sz="2800" dirty="0" smtClean="0"/>
          </a:p>
          <a:p>
            <a:pPr marL="0" lvl="1" indent="-228600">
              <a:spcBef>
                <a:spcPts val="0"/>
              </a:spcBef>
              <a:spcAft>
                <a:spcPts val="0"/>
              </a:spcAft>
              <a:defRPr/>
            </a:pPr>
            <a:r>
              <a:rPr lang="en-US" sz="2400" b="1" dirty="0" smtClean="0">
                <a:cs typeface="ヒラギノ角ゴ Pro W3" charset="-128"/>
              </a:rPr>
              <a:t>State and private partnership in </a:t>
            </a:r>
          </a:p>
          <a:p>
            <a:pPr marL="0" lvl="1" indent="-228600">
              <a:spcBef>
                <a:spcPts val="0"/>
              </a:spcBef>
              <a:spcAft>
                <a:spcPts val="0"/>
              </a:spcAft>
              <a:defRPr/>
            </a:pPr>
            <a:r>
              <a:rPr lang="en-US" sz="2400" b="1" dirty="0" smtClean="0">
                <a:cs typeface="ヒラギノ角ゴ Pro W3" charset="-128"/>
              </a:rPr>
              <a:t>intellectual Transport</a:t>
            </a:r>
            <a:endParaRPr lang="ru-RU" sz="2400" b="1" dirty="0">
              <a:cs typeface="ヒラギノ角ゴ Pro W3" charset="-128"/>
            </a:endParaRPr>
          </a:p>
          <a:p>
            <a:pPr marL="0" lvl="1" indent="-228600">
              <a:lnSpc>
                <a:spcPct val="150000"/>
              </a:lnSpc>
              <a:spcBef>
                <a:spcPts val="0"/>
              </a:spcBef>
              <a:spcAft>
                <a:spcPts val="0"/>
              </a:spcAft>
              <a:defRPr/>
            </a:pPr>
            <a:r>
              <a:rPr lang="en-US" sz="2000" dirty="0" smtClean="0"/>
              <a:t>Radio-frequency identification technology</a:t>
            </a:r>
            <a:r>
              <a:rPr lang="ru-RU" sz="2000" dirty="0" smtClean="0"/>
              <a:t> </a:t>
            </a:r>
            <a:r>
              <a:rPr lang="ru-RU" sz="2000" dirty="0"/>
              <a:t>/ </a:t>
            </a:r>
            <a:r>
              <a:rPr lang="en-US" sz="2000" dirty="0" smtClean="0"/>
              <a:t>RFID</a:t>
            </a:r>
            <a:endParaRPr lang="ru-RU" sz="2000" dirty="0"/>
          </a:p>
          <a:p>
            <a:pPr marL="0" lvl="1" indent="-228600">
              <a:lnSpc>
                <a:spcPct val="150000"/>
              </a:lnSpc>
              <a:spcBef>
                <a:spcPts val="0"/>
              </a:spcBef>
              <a:spcAft>
                <a:spcPts val="0"/>
              </a:spcAft>
              <a:defRPr/>
            </a:pPr>
            <a:r>
              <a:rPr lang="ru-RU" sz="2000" dirty="0"/>
              <a:t>  </a:t>
            </a:r>
            <a:r>
              <a:rPr lang="en-US" sz="2000" dirty="0"/>
              <a:t>GPS </a:t>
            </a:r>
            <a:r>
              <a:rPr lang="en-US" sz="2000" dirty="0" smtClean="0"/>
              <a:t>technology for containers</a:t>
            </a:r>
            <a:endParaRPr lang="ru-RU" sz="2000" dirty="0"/>
          </a:p>
          <a:p>
            <a:pPr marL="0" lvl="1" indent="-228600">
              <a:lnSpc>
                <a:spcPct val="150000"/>
              </a:lnSpc>
              <a:spcBef>
                <a:spcPts val="0"/>
              </a:spcBef>
              <a:spcAft>
                <a:spcPts val="0"/>
              </a:spcAft>
              <a:defRPr/>
            </a:pPr>
            <a:r>
              <a:rPr lang="ru-RU" sz="2000" dirty="0"/>
              <a:t>  </a:t>
            </a:r>
            <a:r>
              <a:rPr lang="en-US" sz="2000" dirty="0" smtClean="0"/>
              <a:t>Internal Reporting Standards of Rout Emission</a:t>
            </a:r>
            <a:endParaRPr lang="ru-RU" sz="2000" dirty="0" smtClean="0"/>
          </a:p>
          <a:p>
            <a:pPr marL="0" lvl="1" indent="-228600">
              <a:lnSpc>
                <a:spcPct val="150000"/>
              </a:lnSpc>
              <a:spcBef>
                <a:spcPts val="0"/>
              </a:spcBef>
              <a:spcAft>
                <a:spcPts val="0"/>
              </a:spcAft>
              <a:defRPr/>
            </a:pPr>
            <a:r>
              <a:rPr lang="en-US" sz="2800" dirty="0" smtClean="0"/>
              <a:t> </a:t>
            </a:r>
            <a:r>
              <a:rPr lang="en-US" b="1" dirty="0" smtClean="0"/>
              <a:t>Accelerated movement of cargo by railway</a:t>
            </a:r>
          </a:p>
          <a:p>
            <a:pPr marL="0" lvl="1" indent="-228600">
              <a:lnSpc>
                <a:spcPct val="150000"/>
              </a:lnSpc>
              <a:spcBef>
                <a:spcPts val="0"/>
              </a:spcBef>
              <a:spcAft>
                <a:spcPts val="0"/>
              </a:spcAft>
              <a:defRPr/>
            </a:pPr>
            <a:r>
              <a:rPr lang="en-US" sz="2000" dirty="0" smtClean="0"/>
              <a:t>  Unified electronic customs declarations</a:t>
            </a:r>
            <a:endParaRPr lang="ru-RU" sz="2000" dirty="0"/>
          </a:p>
          <a:p>
            <a:pPr marL="0" lvl="1" indent="-228600">
              <a:lnSpc>
                <a:spcPct val="150000"/>
              </a:lnSpc>
              <a:spcBef>
                <a:spcPts val="0"/>
              </a:spcBef>
              <a:spcAft>
                <a:spcPts val="0"/>
              </a:spcAft>
              <a:defRPr/>
            </a:pPr>
            <a:r>
              <a:rPr lang="ru-RU" sz="2000" dirty="0"/>
              <a:t>  </a:t>
            </a:r>
            <a:r>
              <a:rPr lang="en-US" sz="2000" dirty="0" smtClean="0"/>
              <a:t>Assistance in development of the analysis of risks characteristic for rail corridors</a:t>
            </a:r>
            <a:endParaRPr lang="en-US" sz="1800" dirty="0" smtClean="0"/>
          </a:p>
        </p:txBody>
      </p:sp>
      <p:sp>
        <p:nvSpPr>
          <p:cNvPr id="25603" name="Rectangle 2"/>
          <p:cNvSpPr>
            <a:spLocks noGrp="1" noChangeArrowheads="1"/>
          </p:cNvSpPr>
          <p:nvPr>
            <p:ph type="title"/>
          </p:nvPr>
        </p:nvSpPr>
        <p:spPr>
          <a:xfrm>
            <a:off x="381000" y="457200"/>
            <a:ext cx="8382000" cy="914400"/>
          </a:xfrm>
        </p:spPr>
        <p:txBody>
          <a:bodyPr/>
          <a:lstStyle/>
          <a:p>
            <a:pPr algn="l">
              <a:defRPr/>
            </a:pPr>
            <a:r>
              <a:rPr lang="en-US" sz="4800" b="1" dirty="0" smtClean="0">
                <a:effectLst>
                  <a:outerShdw blurRad="38100" dist="38100" dir="2700000" algn="tl">
                    <a:srgbClr val="000000">
                      <a:alpha val="43137"/>
                    </a:srgbClr>
                  </a:outerShdw>
                </a:effectLst>
              </a:rPr>
              <a:t>Goals of the Program</a:t>
            </a:r>
          </a:p>
        </p:txBody>
      </p:sp>
      <p:pic>
        <p:nvPicPr>
          <p:cNvPr id="21508" name="Picture 2" descr="TW-TSeal-OnContainer-with-HH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048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p:nvPr>
        </p:nvSpPr>
        <p:spPr>
          <a:xfrm>
            <a:off x="654050" y="2786063"/>
            <a:ext cx="8001000" cy="1917700"/>
          </a:xfrm>
        </p:spPr>
        <p:txBody>
          <a:bodyPr/>
          <a:lstStyle/>
          <a:p>
            <a:pPr eaLnBrk="1" hangingPunct="1">
              <a:defRPr/>
            </a:pPr>
            <a:r>
              <a:rPr lang="en-US" sz="4000" b="1" dirty="0" smtClean="0">
                <a:effectLst>
                  <a:outerShdw blurRad="38100" dist="38100" dir="2700000" algn="tl">
                    <a:srgbClr val="000000">
                      <a:alpha val="43137"/>
                    </a:srgbClr>
                  </a:outerShdw>
                </a:effectLst>
                <a:latin typeface="Arial" charset="0"/>
                <a:cs typeface="Arial" charset="0"/>
              </a:rPr>
              <a:t>Facilitation</a:t>
            </a:r>
            <a:r>
              <a:rPr lang="ru-RU" sz="4000" b="1" dirty="0" smtClean="0">
                <a:effectLst>
                  <a:outerShdw blurRad="38100" dist="38100" dir="2700000" algn="tl">
                    <a:srgbClr val="000000">
                      <a:alpha val="43137"/>
                    </a:srgbClr>
                  </a:outerShdw>
                </a:effectLst>
                <a:latin typeface="Arial" charset="0"/>
                <a:cs typeface="Arial" charset="0"/>
              </a:rPr>
              <a:t>, </a:t>
            </a:r>
            <a:r>
              <a:rPr lang="en-US" sz="4000" b="1" dirty="0" smtClean="0">
                <a:effectLst>
                  <a:outerShdw blurRad="38100" dist="38100" dir="2700000" algn="tl">
                    <a:srgbClr val="000000">
                      <a:alpha val="43137"/>
                    </a:srgbClr>
                  </a:outerShdw>
                </a:effectLst>
                <a:latin typeface="Arial" charset="0"/>
                <a:cs typeface="Arial" charset="0"/>
              </a:rPr>
              <a:t>Exchange of Electronic Data and Joint Work of Organisations Operating in Ports</a:t>
            </a:r>
            <a:endParaRPr lang="lt-LT" sz="4000" b="1" dirty="0" smtClean="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eaLnBrk="1" hangingPunct="1">
              <a:defRPr/>
            </a:pPr>
            <a:r>
              <a:rPr lang="en-US" sz="4000" b="1" dirty="0" smtClean="0">
                <a:effectLst>
                  <a:outerShdw blurRad="38100" dist="38100" dir="2700000" algn="tl">
                    <a:srgbClr val="000000">
                      <a:alpha val="43137"/>
                    </a:srgbClr>
                  </a:outerShdw>
                </a:effectLst>
                <a:cs typeface="Arial" charset="0"/>
              </a:rPr>
              <a:t>Expected Facilitation</a:t>
            </a:r>
            <a:endParaRPr lang="lt-LT" sz="4000" b="1" dirty="0" smtClean="0">
              <a:effectLst>
                <a:outerShdw blurRad="38100" dist="38100" dir="2700000" algn="tl">
                  <a:srgbClr val="000000">
                    <a:alpha val="43137"/>
                  </a:srgbClr>
                </a:outerShdw>
              </a:effectLst>
              <a:cs typeface="Arial" charset="0"/>
            </a:endParaRPr>
          </a:p>
        </p:txBody>
      </p:sp>
      <p:sp>
        <p:nvSpPr>
          <p:cNvPr id="23555" name="Content Placeholder 4"/>
          <p:cNvSpPr>
            <a:spLocks noGrp="1"/>
          </p:cNvSpPr>
          <p:nvPr>
            <p:ph idx="1"/>
          </p:nvPr>
        </p:nvSpPr>
        <p:spPr/>
        <p:txBody>
          <a:bodyPr/>
          <a:lstStyle/>
          <a:p>
            <a:pPr eaLnBrk="1" hangingPunct="1"/>
            <a:r>
              <a:rPr lang="en-US" dirty="0" smtClean="0">
                <a:latin typeface="Arial" charset="0"/>
                <a:cs typeface="Arial" charset="0"/>
              </a:rPr>
              <a:t>Introduction of principles of Single Stop, Single Window and other simplifications in goods customs clearance.</a:t>
            </a:r>
            <a:endParaRPr lang="ru-RU" dirty="0">
              <a:latin typeface="Arial" charset="0"/>
              <a:cs typeface="Arial" charset="0"/>
            </a:endParaRPr>
          </a:p>
          <a:p>
            <a:pPr eaLnBrk="1" hangingPunct="1"/>
            <a:r>
              <a:rPr lang="en-US" dirty="0" smtClean="0">
                <a:latin typeface="Arial" charset="0"/>
                <a:cs typeface="Arial" charset="0"/>
              </a:rPr>
              <a:t>Development of simple, transparent and relevant procedures as a means of eliminating corruption favourable conditions.</a:t>
            </a:r>
            <a:endParaRPr lang="ru-RU" dirty="0">
              <a:latin typeface="Arial" charset="0"/>
              <a:cs typeface="Arial" charset="0"/>
            </a:endParaRPr>
          </a:p>
          <a:p>
            <a:pPr eaLnBrk="1" hangingPunct="1"/>
            <a:r>
              <a:rPr lang="en-US" dirty="0" smtClean="0">
                <a:latin typeface="Arial" charset="0"/>
                <a:cs typeface="Arial" charset="0"/>
              </a:rPr>
              <a:t>Facilitation of electronic information exchange including private sector based on international standards.</a:t>
            </a:r>
            <a:endParaRPr lang="lt-LT"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US" sz="4000" b="1" dirty="0" smtClean="0">
                <a:effectLst>
                  <a:outerShdw blurRad="38100" dist="38100" dir="2700000" algn="tl">
                    <a:srgbClr val="000000">
                      <a:alpha val="43137"/>
                    </a:srgbClr>
                  </a:outerShdw>
                </a:effectLst>
                <a:cs typeface="Arial" charset="0"/>
              </a:rPr>
              <a:t>Main Priorities</a:t>
            </a:r>
            <a:endParaRPr lang="lt-LT" sz="4000" b="1" dirty="0" smtClean="0">
              <a:effectLst>
                <a:outerShdw blurRad="38100" dist="38100" dir="2700000" algn="tl">
                  <a:srgbClr val="000000">
                    <a:alpha val="43137"/>
                  </a:srgbClr>
                </a:outerShdw>
              </a:effectLst>
              <a:cs typeface="Arial" charset="0"/>
            </a:endParaRPr>
          </a:p>
        </p:txBody>
      </p:sp>
      <p:sp>
        <p:nvSpPr>
          <p:cNvPr id="24579" name="Content Placeholder 2"/>
          <p:cNvSpPr>
            <a:spLocks noGrp="1"/>
          </p:cNvSpPr>
          <p:nvPr>
            <p:ph idx="1"/>
          </p:nvPr>
        </p:nvSpPr>
        <p:spPr/>
        <p:txBody>
          <a:bodyPr/>
          <a:lstStyle/>
          <a:p>
            <a:pPr eaLnBrk="1" hangingPunct="1"/>
            <a:r>
              <a:rPr lang="en-US" sz="2800" dirty="0" smtClean="0">
                <a:latin typeface="Arial" charset="0"/>
                <a:cs typeface="Arial" charset="0"/>
              </a:rPr>
              <a:t>Electronic declaring</a:t>
            </a:r>
            <a:endParaRPr lang="ru-RU" sz="2800" dirty="0">
              <a:latin typeface="Arial" charset="0"/>
              <a:cs typeface="Arial" charset="0"/>
            </a:endParaRPr>
          </a:p>
          <a:p>
            <a:pPr eaLnBrk="1" hangingPunct="1"/>
            <a:r>
              <a:rPr lang="en-US" sz="2800" dirty="0" smtClean="0">
                <a:latin typeface="Arial" charset="0"/>
                <a:cs typeface="Arial" charset="0"/>
              </a:rPr>
              <a:t>Joint work of border bodies - Single Window</a:t>
            </a:r>
            <a:endParaRPr lang="en-US" sz="2800" dirty="0">
              <a:latin typeface="Arial" charset="0"/>
              <a:cs typeface="Arial" charset="0"/>
            </a:endParaRPr>
          </a:p>
          <a:p>
            <a:pPr eaLnBrk="1" hangingPunct="1"/>
            <a:r>
              <a:rPr lang="en-US" sz="2800" dirty="0" smtClean="0">
                <a:latin typeface="Arial" charset="0"/>
                <a:cs typeface="Arial" charset="0"/>
              </a:rPr>
              <a:t>Control based on risk analysis findings</a:t>
            </a:r>
            <a:endParaRPr lang="ru-RU" sz="2800" dirty="0">
              <a:latin typeface="Arial" charset="0"/>
              <a:cs typeface="Arial" charset="0"/>
            </a:endParaRPr>
          </a:p>
          <a:p>
            <a:pPr eaLnBrk="1" hangingPunct="1"/>
            <a:r>
              <a:rPr lang="en-US" sz="2800" dirty="0" smtClean="0">
                <a:latin typeface="Arial" charset="0"/>
                <a:cs typeface="Arial" charset="0"/>
              </a:rPr>
              <a:t>Control coordination</a:t>
            </a:r>
            <a:r>
              <a:rPr lang="ru-RU" sz="2800" dirty="0" smtClean="0">
                <a:latin typeface="Arial" charset="0"/>
                <a:cs typeface="Arial" charset="0"/>
              </a:rPr>
              <a:t> </a:t>
            </a:r>
            <a:r>
              <a:rPr lang="ru-RU" sz="2800" dirty="0">
                <a:latin typeface="Arial" charset="0"/>
                <a:cs typeface="Arial" charset="0"/>
              </a:rPr>
              <a:t>- </a:t>
            </a:r>
            <a:r>
              <a:rPr lang="en-US" sz="2800" dirty="0">
                <a:latin typeface="Arial" charset="0"/>
                <a:cs typeface="Arial" charset="0"/>
              </a:rPr>
              <a:t>One Stop </a:t>
            </a:r>
            <a:r>
              <a:rPr lang="en-US" sz="2800" dirty="0" smtClean="0">
                <a:latin typeface="Arial" charset="0"/>
                <a:cs typeface="Arial" charset="0"/>
              </a:rPr>
              <a:t>Shop principle</a:t>
            </a:r>
            <a:endParaRPr lang="lt-LT" sz="28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757</TotalTime>
  <Words>1182</Words>
  <Application>Microsoft Office PowerPoint</Application>
  <PresentationFormat>Экран (4:3)</PresentationFormat>
  <Paragraphs>137</Paragraphs>
  <Slides>15</Slides>
  <Notes>10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Travelogue</vt:lpstr>
      <vt:lpstr>CorelDRAW</vt:lpstr>
      <vt:lpstr>Safe and Facilitated Goods Movement through the Black and Baltic Sea Transport Corridor</vt:lpstr>
      <vt:lpstr>Consulting Group Mission    (2012-2013)</vt:lpstr>
      <vt:lpstr>Pilot Project</vt:lpstr>
      <vt:lpstr>Pilot “Viking”</vt:lpstr>
      <vt:lpstr>Problem</vt:lpstr>
      <vt:lpstr>Goals of the Program</vt:lpstr>
      <vt:lpstr>Facilitation, Exchange of Electronic Data and Joint Work of Organisations Operating in Ports</vt:lpstr>
      <vt:lpstr>Expected Facilitation</vt:lpstr>
      <vt:lpstr>Main Priorities</vt:lpstr>
      <vt:lpstr>Klaipeda Port – Geographical Location and Transport Communications</vt:lpstr>
      <vt:lpstr>Problems </vt:lpstr>
      <vt:lpstr>Port Community</vt:lpstr>
      <vt:lpstr>KIPIS – INSTRUMENT OF COMMUNICATIONS AND FACILITATIONS</vt:lpstr>
      <vt:lpstr>Group of KIPIS Users</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and facilitated movement of goods through the Black – Baltic see transport corridor</dc:title>
  <dc:creator>Vytenis Alisauskas</dc:creator>
  <cp:lastModifiedBy>Tatiana MAKARICHEVA</cp:lastModifiedBy>
  <cp:revision>71</cp:revision>
  <cp:lastPrinted>2010-04-16T07:20:49Z</cp:lastPrinted>
  <dcterms:created xsi:type="dcterms:W3CDTF">2010-04-16T07:06:07Z</dcterms:created>
  <dcterms:modified xsi:type="dcterms:W3CDTF">2013-11-25T09:50:20Z</dcterms:modified>
</cp:coreProperties>
</file>